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2" r:id="rId3"/>
  </p:sldMasterIdLst>
  <p:sldIdLst>
    <p:sldId id="263" r:id="rId4"/>
    <p:sldId id="257" r:id="rId5"/>
    <p:sldId id="258" r:id="rId6"/>
    <p:sldId id="259" r:id="rId7"/>
    <p:sldId id="265" r:id="rId8"/>
    <p:sldId id="266" r:id="rId9"/>
    <p:sldId id="264" r:id="rId1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C30"/>
    <a:srgbClr val="A3A3A3"/>
    <a:srgbClr val="FBBD00"/>
    <a:srgbClr val="4270C1"/>
    <a:srgbClr val="6EAB46"/>
    <a:srgbClr val="F09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Foglio1!$E$3</c:f>
              <c:strCache>
                <c:ptCount val="1"/>
                <c:pt idx="0">
                  <c:v>TRENI</c:v>
                </c:pt>
              </c:strCache>
            </c:strRef>
          </c:tx>
          <c:spPr>
            <a:solidFill>
              <a:srgbClr val="004789"/>
            </a:solidFill>
            <a:ln w="9525" cap="flat" cmpd="sng" algn="ctr">
              <a:solidFill>
                <a:sysClr val="windowText" lastClr="000000"/>
              </a:solidFill>
              <a:round/>
            </a:ln>
            <a:effectLst/>
          </c:spPr>
          <c:invertIfNegative val="0"/>
          <c:dPt>
            <c:idx val="0"/>
            <c:invertIfNegative val="0"/>
            <c:bubble3D val="0"/>
            <c:spPr>
              <a:solidFill>
                <a:srgbClr val="004789"/>
              </a:solidFill>
              <a:ln w="9525" cap="flat" cmpd="sng" algn="ctr">
                <a:solidFill>
                  <a:schemeClr val="tx1"/>
                </a:solidFill>
                <a:round/>
              </a:ln>
              <a:effectLst/>
            </c:spPr>
          </c:dPt>
          <c:dPt>
            <c:idx val="1"/>
            <c:invertIfNegative val="0"/>
            <c:bubble3D val="0"/>
            <c:spPr>
              <a:solidFill>
                <a:srgbClr val="004789"/>
              </a:solidFill>
              <a:ln w="9525" cap="flat" cmpd="sng" algn="ctr">
                <a:solidFill>
                  <a:schemeClr val="tx1"/>
                </a:solidFill>
                <a:round/>
              </a:ln>
              <a:effectLst/>
            </c:spPr>
          </c:dPt>
          <c:dPt>
            <c:idx val="2"/>
            <c:invertIfNegative val="0"/>
            <c:bubble3D val="0"/>
            <c:spPr>
              <a:solidFill>
                <a:srgbClr val="004789"/>
              </a:solidFill>
              <a:ln w="9525" cap="flat" cmpd="sng" algn="ctr">
                <a:solidFill>
                  <a:schemeClr val="tx1"/>
                </a:solidFill>
                <a:round/>
              </a:ln>
              <a:effectLst/>
            </c:spPr>
          </c:dPt>
          <c:dPt>
            <c:idx val="3"/>
            <c:invertIfNegative val="0"/>
            <c:bubble3D val="0"/>
            <c:spPr>
              <a:solidFill>
                <a:srgbClr val="004789"/>
              </a:solidFill>
              <a:ln w="9525" cap="flat" cmpd="sng" algn="ctr">
                <a:solidFill>
                  <a:schemeClr val="tx1"/>
                </a:solidFill>
                <a:round/>
              </a:ln>
              <a:effectLst/>
            </c:spPr>
          </c:dPt>
          <c:dPt>
            <c:idx val="4"/>
            <c:invertIfNegative val="0"/>
            <c:bubble3D val="0"/>
            <c:spPr>
              <a:solidFill>
                <a:srgbClr val="004789"/>
              </a:solidFill>
              <a:ln w="9525" cap="flat" cmpd="sng" algn="ctr">
                <a:solidFill>
                  <a:schemeClr val="tx1"/>
                </a:solidFill>
                <a:round/>
              </a:ln>
              <a:effectLst/>
            </c:spPr>
          </c:dPt>
          <c:dPt>
            <c:idx val="5"/>
            <c:invertIfNegative val="0"/>
            <c:bubble3D val="0"/>
            <c:spPr>
              <a:solidFill>
                <a:srgbClr val="004789"/>
              </a:solidFill>
              <a:ln w="9525" cap="flat" cmpd="sng" algn="ctr">
                <a:solidFill>
                  <a:schemeClr val="tx1"/>
                </a:solidFill>
                <a:round/>
              </a:ln>
              <a:effectLst/>
            </c:spPr>
          </c:dPt>
          <c:dPt>
            <c:idx val="6"/>
            <c:invertIfNegative val="0"/>
            <c:bubble3D val="0"/>
            <c:spPr>
              <a:solidFill>
                <a:srgbClr val="004789"/>
              </a:solidFill>
              <a:ln w="9525" cap="flat" cmpd="sng" algn="ctr">
                <a:solidFill>
                  <a:schemeClr val="tx1"/>
                </a:solidFill>
                <a:round/>
              </a:ln>
              <a:effectLst/>
            </c:spPr>
          </c:dPt>
          <c:dPt>
            <c:idx val="7"/>
            <c:invertIfNegative val="0"/>
            <c:bubble3D val="0"/>
            <c:spPr>
              <a:solidFill>
                <a:srgbClr val="004789"/>
              </a:solidFill>
              <a:ln w="9525" cap="flat" cmpd="sng" algn="ctr">
                <a:solidFill>
                  <a:schemeClr val="tx1"/>
                </a:solidFill>
                <a:round/>
              </a:ln>
              <a:effectLst/>
            </c:spPr>
          </c:dPt>
          <c:dPt>
            <c:idx val="8"/>
            <c:invertIfNegative val="0"/>
            <c:bubble3D val="0"/>
            <c:spPr>
              <a:solidFill>
                <a:srgbClr val="004789"/>
              </a:solidFill>
              <a:ln w="9525" cap="flat" cmpd="sng" algn="ctr">
                <a:solidFill>
                  <a:schemeClr val="tx1"/>
                </a:solidFill>
                <a:round/>
              </a:ln>
              <a:effectLst/>
            </c:spPr>
          </c:dPt>
          <c:dPt>
            <c:idx val="9"/>
            <c:invertIfNegative val="0"/>
            <c:bubble3D val="0"/>
            <c:spPr>
              <a:solidFill>
                <a:srgbClr val="004789"/>
              </a:solidFill>
              <a:ln w="9525" cap="flat" cmpd="sng" algn="ctr">
                <a:solidFill>
                  <a:schemeClr val="tx1"/>
                </a:solidFill>
                <a:round/>
              </a:ln>
              <a:effectLst/>
            </c:spPr>
          </c:dPt>
          <c:dPt>
            <c:idx val="10"/>
            <c:invertIfNegative val="0"/>
            <c:bubble3D val="0"/>
            <c:spPr>
              <a:solidFill>
                <a:srgbClr val="004789"/>
              </a:solidFill>
              <a:ln w="9525" cap="flat" cmpd="sng" algn="ctr">
                <a:solidFill>
                  <a:schemeClr val="tx1"/>
                </a:solidFill>
                <a:round/>
              </a:ln>
              <a:effectLst/>
            </c:spPr>
          </c:dPt>
          <c:dPt>
            <c:idx val="11"/>
            <c:invertIfNegative val="0"/>
            <c:bubble3D val="0"/>
            <c:spPr>
              <a:solidFill>
                <a:srgbClr val="004789"/>
              </a:solidFill>
              <a:ln w="9525" cap="flat" cmpd="sng" algn="ctr">
                <a:solidFill>
                  <a:schemeClr val="tx1"/>
                </a:solidFill>
                <a:round/>
              </a:ln>
              <a:effectLst/>
            </c:spPr>
          </c:dPt>
          <c:dPt>
            <c:idx val="12"/>
            <c:invertIfNegative val="0"/>
            <c:bubble3D val="0"/>
            <c:spPr>
              <a:solidFill>
                <a:srgbClr val="004789"/>
              </a:solidFill>
              <a:ln w="9525" cap="flat" cmpd="sng" algn="ctr">
                <a:solidFill>
                  <a:schemeClr val="tx1"/>
                </a:solidFill>
                <a:round/>
              </a:ln>
              <a:effectLst/>
            </c:spPr>
          </c:dPt>
          <c:dPt>
            <c:idx val="13"/>
            <c:invertIfNegative val="0"/>
            <c:bubble3D val="0"/>
            <c:spPr>
              <a:solidFill>
                <a:srgbClr val="004789"/>
              </a:solidFill>
              <a:ln w="9525" cap="flat" cmpd="sng" algn="ctr">
                <a:solidFill>
                  <a:schemeClr val="tx1"/>
                </a:solidFill>
                <a:round/>
              </a:ln>
              <a:effectLst/>
            </c:spPr>
          </c:dPt>
          <c:dPt>
            <c:idx val="14"/>
            <c:invertIfNegative val="0"/>
            <c:bubble3D val="0"/>
            <c:spPr>
              <a:solidFill>
                <a:srgbClr val="004789"/>
              </a:solidFill>
              <a:ln w="9525" cap="flat" cmpd="sng" algn="ctr">
                <a:solidFill>
                  <a:schemeClr val="tx1"/>
                </a:solidFill>
                <a:round/>
              </a:ln>
              <a:effectLst/>
            </c:spPr>
          </c:dPt>
          <c:dPt>
            <c:idx val="15"/>
            <c:invertIfNegative val="0"/>
            <c:bubble3D val="0"/>
            <c:spPr>
              <a:solidFill>
                <a:srgbClr val="004789"/>
              </a:solidFill>
              <a:ln w="9525" cap="flat" cmpd="sng" algn="ctr">
                <a:solidFill>
                  <a:schemeClr val="tx1"/>
                </a:solidFill>
                <a:round/>
              </a:ln>
              <a:effectLst/>
            </c:spPr>
          </c:dPt>
          <c:dPt>
            <c:idx val="16"/>
            <c:invertIfNegative val="0"/>
            <c:bubble3D val="0"/>
            <c:spPr>
              <a:solidFill>
                <a:srgbClr val="004789"/>
              </a:solidFill>
              <a:ln w="9525" cap="flat" cmpd="sng" algn="ctr">
                <a:solidFill>
                  <a:schemeClr val="tx1"/>
                </a:solidFill>
                <a:round/>
              </a:ln>
              <a:effectLst/>
            </c:spPr>
          </c:dPt>
          <c:dPt>
            <c:idx val="17"/>
            <c:invertIfNegative val="0"/>
            <c:bubble3D val="0"/>
            <c:spPr>
              <a:solidFill>
                <a:srgbClr val="004789"/>
              </a:solidFill>
              <a:ln w="9525" cap="flat" cmpd="sng" algn="ctr">
                <a:solidFill>
                  <a:schemeClr val="tx1"/>
                </a:solidFill>
                <a:round/>
              </a:ln>
              <a:effectLst/>
            </c:spPr>
          </c:dPt>
          <c:dPt>
            <c:idx val="18"/>
            <c:invertIfNegative val="0"/>
            <c:bubble3D val="0"/>
            <c:spPr>
              <a:solidFill>
                <a:srgbClr val="004789"/>
              </a:solidFill>
              <a:ln w="9525" cap="flat" cmpd="sng" algn="ctr">
                <a:solidFill>
                  <a:schemeClr val="tx1"/>
                </a:solidFill>
                <a:round/>
              </a:ln>
              <a:effectLst/>
            </c:spPr>
          </c:dPt>
          <c:dPt>
            <c:idx val="19"/>
            <c:invertIfNegative val="0"/>
            <c:bubble3D val="0"/>
            <c:spPr>
              <a:solidFill>
                <a:srgbClr val="004789"/>
              </a:solidFill>
              <a:ln w="9525" cap="flat" cmpd="sng" algn="ctr">
                <a:solidFill>
                  <a:schemeClr val="tx1"/>
                </a:solidFill>
                <a:round/>
              </a:ln>
              <a:effectLst/>
            </c:spPr>
          </c:dPt>
          <c:dPt>
            <c:idx val="20"/>
            <c:invertIfNegative val="0"/>
            <c:bubble3D val="0"/>
            <c:spPr>
              <a:solidFill>
                <a:srgbClr val="004789"/>
              </a:solidFill>
              <a:ln w="9525" cap="flat" cmpd="sng" algn="ctr">
                <a:solidFill>
                  <a:schemeClr val="tx1"/>
                </a:solidFill>
                <a:round/>
              </a:ln>
              <a:effectLst/>
            </c:spPr>
          </c:dPt>
          <c:dPt>
            <c:idx val="21"/>
            <c:invertIfNegative val="0"/>
            <c:bubble3D val="0"/>
            <c:spPr>
              <a:solidFill>
                <a:srgbClr val="004789"/>
              </a:solidFill>
              <a:ln w="9525" cap="flat" cmpd="sng" algn="ctr">
                <a:solidFill>
                  <a:schemeClr val="tx1"/>
                </a:solidFill>
                <a:round/>
              </a:ln>
              <a:effectLst/>
            </c:spPr>
          </c:dPt>
          <c:dPt>
            <c:idx val="22"/>
            <c:invertIfNegative val="0"/>
            <c:bubble3D val="0"/>
            <c:spPr>
              <a:solidFill>
                <a:srgbClr val="004789"/>
              </a:solidFill>
              <a:ln w="9525" cap="flat" cmpd="sng" algn="ctr">
                <a:solidFill>
                  <a:schemeClr val="tx1"/>
                </a:solidFill>
                <a:round/>
              </a:ln>
              <a:effectLst/>
            </c:spPr>
          </c:dPt>
          <c:dPt>
            <c:idx val="23"/>
            <c:invertIfNegative val="0"/>
            <c:bubble3D val="0"/>
            <c:spPr>
              <a:solidFill>
                <a:srgbClr val="004789"/>
              </a:solidFill>
              <a:ln w="9525" cap="flat" cmpd="sng" algn="ctr">
                <a:solidFill>
                  <a:schemeClr val="tx1"/>
                </a:solidFill>
                <a:round/>
              </a:ln>
              <a:effectLst/>
            </c:spPr>
          </c:dPt>
          <c:dPt>
            <c:idx val="25"/>
            <c:invertIfNegative val="0"/>
            <c:bubble3D val="0"/>
            <c:spPr>
              <a:solidFill>
                <a:srgbClr val="004789"/>
              </a:solidFill>
              <a:ln w="9525" cap="flat" cmpd="sng" algn="ctr">
                <a:solidFill>
                  <a:sysClr val="windowText" lastClr="000000"/>
                </a:solidFill>
                <a:round/>
              </a:ln>
              <a:effectLst/>
            </c:spPr>
          </c:dPt>
          <c:dPt>
            <c:idx val="27"/>
            <c:invertIfNegative val="0"/>
            <c:bubble3D val="0"/>
            <c:spPr>
              <a:solidFill>
                <a:srgbClr val="569D1B"/>
              </a:solidFill>
              <a:ln w="9525" cap="flat" cmpd="sng" algn="ctr">
                <a:solidFill>
                  <a:sysClr val="windowText" lastClr="000000"/>
                </a:solidFill>
                <a:round/>
              </a:ln>
              <a:effectLst/>
            </c:spPr>
          </c:dPt>
          <c:dLbls>
            <c:dLbl>
              <c:idx val="0"/>
              <c:layout>
                <c:manualLayout>
                  <c:x val="0"/>
                  <c:y val="-1.4990556087031268E-2"/>
                </c:manualLayout>
              </c:layout>
              <c:tx>
                <c:rich>
                  <a:bodyPr/>
                  <a:lstStyle/>
                  <a:p>
                    <a:fld id="{196EE930-91BF-471D-9C55-2784BBE569D8}"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1673429829703146E-17"/>
                  <c:y val="-1.0006132411018717E-2"/>
                </c:manualLayout>
              </c:layout>
              <c:tx>
                <c:rich>
                  <a:bodyPr/>
                  <a:lstStyle/>
                  <a:p>
                    <a:fld id="{C73AF3F7-ED99-4818-B247-84EB6DEE6175}"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
                  <c:y val="-5.0217087350062552E-3"/>
                </c:manualLayout>
              </c:layout>
              <c:tx>
                <c:rich>
                  <a:bodyPr/>
                  <a:lstStyle/>
                  <a:p>
                    <a:fld id="{A564F9B8-626D-4E81-892E-2AD721C64999}"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0"/>
                  <c:y val="-2.5294968970000246E-3"/>
                </c:manualLayout>
              </c:layout>
              <c:tx>
                <c:rich>
                  <a:bodyPr/>
                  <a:lstStyle/>
                  <a:p>
                    <a:fld id="{E6F35F21-BDFF-43A4-9B3C-00F40C4FE5F0}"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2.3346859659406292E-17"/>
                  <c:y val="-2.5294968970000246E-3"/>
                </c:manualLayout>
              </c:layout>
              <c:tx>
                <c:rich>
                  <a:bodyPr/>
                  <a:lstStyle/>
                  <a:p>
                    <a:fld id="{500B2F1C-A8F3-4D66-BFDE-EE460789C91F}"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2.3346859659406292E-17"/>
                  <c:y val="-1.4990556087031223E-2"/>
                </c:manualLayout>
              </c:layout>
              <c:tx>
                <c:rich>
                  <a:bodyPr/>
                  <a:lstStyle/>
                  <a:p>
                    <a:fld id="{49E67EB5-79C3-4AC7-914F-9A1BE3F7FC54}"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4.6693719318812583E-17"/>
                  <c:y val="-1.2498344249024946E-2"/>
                </c:manualLayout>
              </c:layout>
              <c:tx>
                <c:rich>
                  <a:bodyPr/>
                  <a:lstStyle/>
                  <a:p>
                    <a:fld id="{42C85F3C-7AED-437C-BB6D-AC6C635A9512}"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manualLayout>
                  <c:x val="0"/>
                  <c:y val="-2.5294968970000246E-3"/>
                </c:manualLayout>
              </c:layout>
              <c:tx>
                <c:rich>
                  <a:bodyPr/>
                  <a:lstStyle/>
                  <a:p>
                    <a:fld id="{C8FBBBB0-B058-4101-9915-4F0549804A56}"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manualLayout>
                  <c:x val="-2.5469595670169205E-3"/>
                  <c:y val="-2.5294968970000246E-3"/>
                </c:manualLayout>
              </c:layout>
              <c:tx>
                <c:rich>
                  <a:bodyPr/>
                  <a:lstStyle/>
                  <a:p>
                    <a:fld id="{837607DC-4478-43E7-A182-2C516D012DCE}"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9"/>
              <c:layout>
                <c:manualLayout>
                  <c:x val="0"/>
                  <c:y val="-3.7285058993794001E-5"/>
                </c:manualLayout>
              </c:layout>
              <c:tx>
                <c:rich>
                  <a:bodyPr/>
                  <a:lstStyle/>
                  <a:p>
                    <a:fld id="{45B0909D-F1AC-4CD1-8F97-15468760198E}"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0"/>
              <c:layout>
                <c:manualLayout>
                  <c:x val="-4.6693719318812583E-17"/>
                  <c:y val="-3.7285058993794001E-5"/>
                </c:manualLayout>
              </c:layout>
              <c:tx>
                <c:rich>
                  <a:bodyPr/>
                  <a:lstStyle/>
                  <a:p>
                    <a:fld id="{16674995-E493-43D3-9599-76047973D44E}"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1"/>
              <c:layout>
                <c:manualLayout>
                  <c:x val="0"/>
                  <c:y val="-2.5294968970001161E-3"/>
                </c:manualLayout>
              </c:layout>
              <c:tx>
                <c:rich>
                  <a:bodyPr/>
                  <a:lstStyle/>
                  <a:p>
                    <a:fld id="{5EEC59B1-0FF4-46C3-B83D-E14E3715DE0D}"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2"/>
              <c:layout>
                <c:manualLayout>
                  <c:x val="-1.2734797835084368E-3"/>
                  <c:y val="-3.7285058993794001E-5"/>
                </c:manualLayout>
              </c:layout>
              <c:tx>
                <c:rich>
                  <a:bodyPr/>
                  <a:lstStyle/>
                  <a:p>
                    <a:fld id="{FDCEF4B6-3188-4873-A4A0-B95357E2E0BB}"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3"/>
              <c:layout>
                <c:manualLayout>
                  <c:x val="0"/>
                  <c:y val="4.9471386170186673E-3"/>
                </c:manualLayout>
              </c:layout>
              <c:tx>
                <c:rich>
                  <a:bodyPr/>
                  <a:lstStyle/>
                  <a:p>
                    <a:fld id="{798B643B-713E-4F7F-8C41-D535C744F332}"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4"/>
              <c:layout>
                <c:manualLayout>
                  <c:x val="0"/>
                  <c:y val="4.9471386170186673E-3"/>
                </c:manualLayout>
              </c:layout>
              <c:tx>
                <c:rich>
                  <a:bodyPr/>
                  <a:lstStyle/>
                  <a:p>
                    <a:fld id="{E4A4B11B-821F-4DB0-BE69-DFD0C1112610}"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5"/>
              <c:layout>
                <c:manualLayout>
                  <c:x val="0"/>
                  <c:y val="4.9471386170186213E-3"/>
                </c:manualLayout>
              </c:layout>
              <c:tx>
                <c:rich>
                  <a:bodyPr/>
                  <a:lstStyle/>
                  <a:p>
                    <a:fld id="{7E8887CC-4B2A-463B-8F9C-61E5C1E4BD8D}"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6"/>
              <c:layout>
                <c:manualLayout>
                  <c:x val="0"/>
                  <c:y val="-2.5294968970000246E-3"/>
                </c:manualLayout>
              </c:layout>
              <c:tx>
                <c:rich>
                  <a:bodyPr/>
                  <a:lstStyle/>
                  <a:p>
                    <a:fld id="{38E6BC01-8D93-4DBA-8677-C9EBA3718DE4}"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7"/>
              <c:layout>
                <c:manualLayout>
                  <c:x val="0"/>
                  <c:y val="-3.7285058993794001E-5"/>
                </c:manualLayout>
              </c:layout>
              <c:tx>
                <c:rich>
                  <a:bodyPr/>
                  <a:lstStyle/>
                  <a:p>
                    <a:fld id="{5753B4B9-4121-4F88-B938-B581CC2FE97F}"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8"/>
              <c:layout>
                <c:manualLayout>
                  <c:x val="0"/>
                  <c:y val="-7.5139205730124859E-3"/>
                </c:manualLayout>
              </c:layout>
              <c:tx>
                <c:rich>
                  <a:bodyPr/>
                  <a:lstStyle/>
                  <a:p>
                    <a:fld id="{18594BBB-42D6-4753-B999-FB616CA21BB4}"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9"/>
              <c:layout>
                <c:manualLayout>
                  <c:x val="0"/>
                  <c:y val="-3.7285058993816843E-5"/>
                </c:manualLayout>
              </c:layout>
              <c:tx>
                <c:rich>
                  <a:bodyPr/>
                  <a:lstStyle/>
                  <a:p>
                    <a:fld id="{631B5F8B-D3BB-473A-85CC-DFC5EA9DBDBA}"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0"/>
              <c:layout>
                <c:manualLayout>
                  <c:x val="-9.3387438637625167E-17"/>
                  <c:y val="1.2423774131037358E-2"/>
                </c:manualLayout>
              </c:layout>
              <c:tx>
                <c:rich>
                  <a:bodyPr/>
                  <a:lstStyle/>
                  <a:p>
                    <a:fld id="{92360D19-0C27-43E2-A61A-37960CD5EC82}"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1"/>
              <c:layout>
                <c:manualLayout>
                  <c:x val="1.2734797835083434E-3"/>
                  <c:y val="-3.7285058993794001E-5"/>
                </c:manualLayout>
              </c:layout>
              <c:tx>
                <c:rich>
                  <a:bodyPr/>
                  <a:lstStyle/>
                  <a:p>
                    <a:fld id="{FE6125D6-32E0-43A9-B8BF-AD15FEC4650C}"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2"/>
              <c:layout>
                <c:manualLayout>
                  <c:x val="-9.3387438637625167E-17"/>
                  <c:y val="-1.0006132411018717E-2"/>
                </c:manualLayout>
              </c:layout>
              <c:tx>
                <c:rich>
                  <a:bodyPr/>
                  <a:lstStyle/>
                  <a:p>
                    <a:fld id="{783B1939-2376-47D7-BCC5-7992D435605C}"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3"/>
              <c:layout>
                <c:manualLayout>
                  <c:x val="-1.8677487727525033E-16"/>
                  <c:y val="-3.7285058993816843E-5"/>
                </c:manualLayout>
              </c:layout>
              <c:tx>
                <c:rich>
                  <a:bodyPr/>
                  <a:lstStyle/>
                  <a:p>
                    <a:fld id="{A76607ED-9FBF-44B1-BA66-E3D19878C7AD}"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4"/>
              <c:layout>
                <c:manualLayout>
                  <c:x val="-1.8677487727525033E-16"/>
                  <c:y val="2.4549267790124367E-3"/>
                </c:manualLayout>
              </c:layout>
              <c:tx>
                <c:rich>
                  <a:bodyPr/>
                  <a:lstStyle/>
                  <a:p>
                    <a:fld id="{9DC192A4-62B7-40D5-A9A8-0A0E5D33857E}"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5"/>
              <c:layout>
                <c:manualLayout>
                  <c:x val="0"/>
                  <c:y val="-2.5294968970000246E-3"/>
                </c:manualLayout>
              </c:layout>
              <c:tx>
                <c:rich>
                  <a:bodyPr/>
                  <a:lstStyle/>
                  <a:p>
                    <a:fld id="{467AC825-605A-49EA-A8E5-9158AC660762}"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6"/>
              <c:layout>
                <c:manualLayout>
                  <c:x val="0"/>
                  <c:y val="-2.361746233756810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3.6468069836593764E-3"/>
                  <c:y val="-3.4911814364695705E-5"/>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Foglio1!$D$4:$D$31</c:f>
              <c:numCache>
                <c:formatCode>General</c:formatCod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numCache>
            </c:numRef>
          </c:cat>
          <c:val>
            <c:numRef>
              <c:f>Foglio1!$E$4:$E$31</c:f>
              <c:numCache>
                <c:formatCode>#,##0</c:formatCode>
                <c:ptCount val="28"/>
                <c:pt idx="0">
                  <c:v>6988</c:v>
                </c:pt>
                <c:pt idx="1">
                  <c:v>7216</c:v>
                </c:pt>
                <c:pt idx="2">
                  <c:v>7484</c:v>
                </c:pt>
                <c:pt idx="3">
                  <c:v>8421</c:v>
                </c:pt>
                <c:pt idx="4">
                  <c:v>9236</c:v>
                </c:pt>
                <c:pt idx="5">
                  <c:v>9930</c:v>
                </c:pt>
                <c:pt idx="6">
                  <c:v>10410</c:v>
                </c:pt>
                <c:pt idx="7">
                  <c:v>10197</c:v>
                </c:pt>
                <c:pt idx="8">
                  <c:v>10606</c:v>
                </c:pt>
                <c:pt idx="9">
                  <c:v>11084</c:v>
                </c:pt>
                <c:pt idx="10">
                  <c:v>10952</c:v>
                </c:pt>
                <c:pt idx="11">
                  <c:v>9117</c:v>
                </c:pt>
                <c:pt idx="12">
                  <c:v>8553</c:v>
                </c:pt>
                <c:pt idx="13">
                  <c:v>10275</c:v>
                </c:pt>
                <c:pt idx="14">
                  <c:v>10938</c:v>
                </c:pt>
                <c:pt idx="15">
                  <c:v>12164</c:v>
                </c:pt>
                <c:pt idx="16">
                  <c:v>12916</c:v>
                </c:pt>
                <c:pt idx="17">
                  <c:v>11534</c:v>
                </c:pt>
                <c:pt idx="18">
                  <c:v>13910</c:v>
                </c:pt>
                <c:pt idx="19">
                  <c:v>13802</c:v>
                </c:pt>
                <c:pt idx="20">
                  <c:v>13366</c:v>
                </c:pt>
                <c:pt idx="21">
                  <c:v>12920</c:v>
                </c:pt>
                <c:pt idx="22">
                  <c:v>14609</c:v>
                </c:pt>
                <c:pt idx="23">
                  <c:v>15172</c:v>
                </c:pt>
                <c:pt idx="24">
                  <c:v>16294</c:v>
                </c:pt>
                <c:pt idx="25">
                  <c:v>16329</c:v>
                </c:pt>
                <c:pt idx="26">
                  <c:v>15911</c:v>
                </c:pt>
                <c:pt idx="27">
                  <c:v>15950</c:v>
                </c:pt>
              </c:numCache>
            </c:numRef>
          </c:val>
        </c:ser>
        <c:dLbls>
          <c:dLblPos val="inEnd"/>
          <c:showLegendKey val="0"/>
          <c:showVal val="1"/>
          <c:showCatName val="0"/>
          <c:showSerName val="0"/>
          <c:showPercent val="0"/>
          <c:showBubbleSize val="0"/>
        </c:dLbls>
        <c:gapWidth val="65"/>
        <c:axId val="162430624"/>
        <c:axId val="162431016"/>
      </c:barChart>
      <c:catAx>
        <c:axId val="1624306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it-IT"/>
          </a:p>
        </c:txPr>
        <c:crossAx val="162431016"/>
        <c:crosses val="autoZero"/>
        <c:auto val="1"/>
        <c:lblAlgn val="ctr"/>
        <c:lblOffset val="100"/>
        <c:noMultiLvlLbl val="0"/>
      </c:catAx>
      <c:valAx>
        <c:axId val="1624310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624306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4789"/>
            </a:solidFill>
            <a:ln w="9525" cap="flat" cmpd="sng" algn="ctr">
              <a:solidFill>
                <a:schemeClr val="lt1">
                  <a:alpha val="50000"/>
                </a:schemeClr>
              </a:solidFill>
              <a:round/>
            </a:ln>
            <a:effectLst/>
          </c:spPr>
          <c:invertIfNegative val="0"/>
          <c:dPt>
            <c:idx val="0"/>
            <c:invertIfNegative val="0"/>
            <c:bubble3D val="0"/>
            <c:spPr>
              <a:solidFill>
                <a:srgbClr val="004789"/>
              </a:solidFill>
              <a:ln w="9525" cap="flat" cmpd="sng" algn="ctr">
                <a:noFill/>
                <a:round/>
              </a:ln>
              <a:effectLst/>
            </c:spPr>
          </c:dPt>
          <c:dLbls>
            <c:dLbl>
              <c:idx val="0"/>
              <c:layout>
                <c:manualLayout>
                  <c:x val="-1.0142804951732598E-17"/>
                  <c:y val="-9.3425477470333428E-3"/>
                </c:manualLayout>
              </c:layout>
              <c:tx>
                <c:rich>
                  <a:bodyPr/>
                  <a:lstStyle/>
                  <a:p>
                    <a:fld id="{A564F9B8-626D-4E81-892E-2AD721C64999}"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0285609903465197E-17"/>
                  <c:y val="-7.0156139092744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361746233756810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571219806930393E-17"/>
                  <c:y val="-3.4812395997966953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61905527951963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4812395997966953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292121441760855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361746233756832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2.361746233756810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065005951579185E-3"/>
                  <c:y val="-2.361746233756810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Foglio3!$E$5:$N$5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Foglio3!$E$6:$N$6</c:f>
              <c:numCache>
                <c:formatCode>#,##0</c:formatCode>
                <c:ptCount val="10"/>
                <c:pt idx="0">
                  <c:v>931</c:v>
                </c:pt>
                <c:pt idx="1">
                  <c:v>756</c:v>
                </c:pt>
                <c:pt idx="2">
                  <c:v>546</c:v>
                </c:pt>
                <c:pt idx="3">
                  <c:v>547</c:v>
                </c:pt>
                <c:pt idx="4">
                  <c:v>693</c:v>
                </c:pt>
                <c:pt idx="5">
                  <c:v>1086</c:v>
                </c:pt>
                <c:pt idx="6">
                  <c:v>1213</c:v>
                </c:pt>
                <c:pt idx="7">
                  <c:v>1144</c:v>
                </c:pt>
                <c:pt idx="8">
                  <c:v>961</c:v>
                </c:pt>
                <c:pt idx="9">
                  <c:v>715</c:v>
                </c:pt>
              </c:numCache>
            </c:numRef>
          </c:val>
        </c:ser>
        <c:dLbls>
          <c:dLblPos val="inEnd"/>
          <c:showLegendKey val="0"/>
          <c:showVal val="1"/>
          <c:showCatName val="0"/>
          <c:showSerName val="0"/>
          <c:showPercent val="0"/>
          <c:showBubbleSize val="0"/>
        </c:dLbls>
        <c:gapWidth val="65"/>
        <c:axId val="162980720"/>
        <c:axId val="162981112"/>
      </c:barChart>
      <c:catAx>
        <c:axId val="1629807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it-IT"/>
          </a:p>
        </c:txPr>
        <c:crossAx val="162981112"/>
        <c:crosses val="autoZero"/>
        <c:auto val="1"/>
        <c:lblAlgn val="ctr"/>
        <c:lblOffset val="100"/>
        <c:noMultiLvlLbl val="0"/>
      </c:catAx>
      <c:valAx>
        <c:axId val="1629811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629807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0"/>
                  <c:y val="-3.8228272313418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82282723134187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82074368005468E-17"/>
                  <c:y val="-7.589305574091374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7986704653371322E-3"/>
                  <c:y val="-2.642169728783905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13557839168409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64148736010936E-17"/>
                  <c:y val="-7.589305574091374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7986704653371322E-3"/>
                  <c:y val="-5.6348888592333053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3.8228272313418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7986704653371322E-3"/>
                  <c:y val="-1.135578391684090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3.7101294541572135E-3"/>
                </c:manualLayout>
              </c:layout>
              <c:spPr>
                <a:noFill/>
                <a:ln w="28575">
                  <a:solidFill>
                    <a:srgbClr val="FF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Foglio3!$E$18:$N$18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Foglio3!$E$19:$N$19</c:f>
              <c:numCache>
                <c:formatCode>#,##0</c:formatCode>
                <c:ptCount val="10"/>
                <c:pt idx="0">
                  <c:v>5637</c:v>
                </c:pt>
                <c:pt idx="1">
                  <c:v>5823</c:v>
                </c:pt>
                <c:pt idx="2">
                  <c:v>5864</c:v>
                </c:pt>
                <c:pt idx="3">
                  <c:v>5787</c:v>
                </c:pt>
                <c:pt idx="4">
                  <c:v>6491</c:v>
                </c:pt>
                <c:pt idx="5">
                  <c:v>6341</c:v>
                </c:pt>
                <c:pt idx="6">
                  <c:v>6726</c:v>
                </c:pt>
                <c:pt idx="7">
                  <c:v>6754</c:v>
                </c:pt>
                <c:pt idx="8">
                  <c:v>6768</c:v>
                </c:pt>
                <c:pt idx="9">
                  <c:v>7051</c:v>
                </c:pt>
              </c:numCache>
            </c:numRef>
          </c:val>
        </c:ser>
        <c:dLbls>
          <c:dLblPos val="inEnd"/>
          <c:showLegendKey val="0"/>
          <c:showVal val="1"/>
          <c:showCatName val="0"/>
          <c:showSerName val="0"/>
          <c:showPercent val="0"/>
          <c:showBubbleSize val="0"/>
        </c:dLbls>
        <c:gapWidth val="65"/>
        <c:axId val="162981896"/>
        <c:axId val="162982288"/>
      </c:barChart>
      <c:catAx>
        <c:axId val="162981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it-IT"/>
          </a:p>
        </c:txPr>
        <c:crossAx val="162982288"/>
        <c:crosses val="autoZero"/>
        <c:auto val="1"/>
        <c:lblAlgn val="ctr"/>
        <c:lblOffset val="100"/>
        <c:noMultiLvlLbl val="0"/>
      </c:catAx>
      <c:valAx>
        <c:axId val="1629822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62981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spPr>
            <a:solidFill>
              <a:srgbClr val="004789"/>
            </a:solidFill>
            <a:ln w="9525" cap="flat" cmpd="sng" algn="ctr">
              <a:solidFill>
                <a:schemeClr val="lt1">
                  <a:alpha val="50000"/>
                </a:schemeClr>
              </a:solidFill>
              <a:round/>
            </a:ln>
            <a:effectLst/>
          </c:spPr>
          <c:invertIfNegative val="0"/>
          <c:dPt>
            <c:idx val="0"/>
            <c:invertIfNegative val="0"/>
            <c:bubble3D val="0"/>
            <c:spPr>
              <a:solidFill>
                <a:srgbClr val="004789"/>
              </a:solidFill>
              <a:ln w="9525" cap="flat" cmpd="sng" algn="ctr">
                <a:noFill/>
                <a:round/>
              </a:ln>
              <a:effectLst/>
            </c:spPr>
          </c:dPt>
          <c:dLbls>
            <c:dLbl>
              <c:idx val="0"/>
              <c:layout>
                <c:manualLayout>
                  <c:x val="-1.0142804951732598E-17"/>
                  <c:y val="-9.3425477470333428E-3"/>
                </c:manualLayout>
              </c:layout>
              <c:tx>
                <c:rich>
                  <a:bodyPr/>
                  <a:lstStyle/>
                  <a:p>
                    <a:fld id="{A564F9B8-626D-4E81-892E-2AD721C64999}" type="VALUE">
                      <a:rPr lang="en-US">
                        <a:solidFill>
                          <a:schemeClr val="tx1"/>
                        </a:solidFill>
                      </a:rPr>
                      <a:pPr/>
                      <a:t>[VALORE]</a:t>
                    </a:fld>
                    <a:endParaRPr lang="it-IT"/>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0285609903465197E-17"/>
                  <c:y val="-7.0156139092744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361746233756810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571219806930393E-17"/>
                  <c:y val="-3.4812395997966953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61905527951963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4812395997966953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292121441760855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361746233756832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2.361746233756810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065005951579185E-3"/>
                  <c:y val="-2.361746233756810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Foglio4!$E$5:$N$5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Foglio4!$E$6:$N$6</c:f>
              <c:numCache>
                <c:formatCode>#,##0</c:formatCode>
                <c:ptCount val="10"/>
                <c:pt idx="0">
                  <c:v>5637</c:v>
                </c:pt>
                <c:pt idx="1">
                  <c:v>5823</c:v>
                </c:pt>
                <c:pt idx="2">
                  <c:v>5864</c:v>
                </c:pt>
                <c:pt idx="3">
                  <c:v>5787</c:v>
                </c:pt>
                <c:pt idx="4">
                  <c:v>6491</c:v>
                </c:pt>
                <c:pt idx="5">
                  <c:v>6341</c:v>
                </c:pt>
                <c:pt idx="6">
                  <c:v>6726</c:v>
                </c:pt>
                <c:pt idx="7">
                  <c:v>6754</c:v>
                </c:pt>
                <c:pt idx="8">
                  <c:v>6768</c:v>
                </c:pt>
                <c:pt idx="9">
                  <c:v>7051</c:v>
                </c:pt>
              </c:numCache>
            </c:numRef>
          </c:val>
        </c:ser>
        <c:ser>
          <c:idx val="2"/>
          <c:order val="1"/>
          <c:spPr>
            <a:solidFill>
              <a:srgbClr val="F09050"/>
            </a:solidFill>
            <a:ln w="9525" cap="flat" cmpd="sng" algn="ctr">
              <a:solidFill>
                <a:schemeClr val="lt1">
                  <a:alpha val="50000"/>
                </a:schemeClr>
              </a:solidFill>
              <a:round/>
            </a:ln>
            <a:effectLst/>
          </c:spPr>
          <c:invertIfNegative val="0"/>
          <c:dLbls>
            <c:dLbl>
              <c:idx val="0"/>
              <c:layout>
                <c:manualLayout>
                  <c:x val="7.7257149378629542E-18"/>
                  <c:y val="-5.4650702908711752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5.4650702908845692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376730305972027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267141264876136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805719502903633E-17"/>
                  <c:y val="7.25128537015064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056890012642163E-3"/>
                  <c:y val="7.25128537015064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568900126422255E-3"/>
                  <c:y val="7.25128537015064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712600084281502E-3"/>
                  <c:y val="7.25128537015064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6856300042139515E-3"/>
                  <c:y val="7.25128537015064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7.25128537015064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Foglio4!$E$5:$N$5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Foglio4!$E$7:$N$7</c:f>
              <c:numCache>
                <c:formatCode>#,##0</c:formatCode>
                <c:ptCount val="10"/>
                <c:pt idx="0">
                  <c:v>931</c:v>
                </c:pt>
                <c:pt idx="1">
                  <c:v>756</c:v>
                </c:pt>
                <c:pt idx="2">
                  <c:v>546</c:v>
                </c:pt>
                <c:pt idx="3">
                  <c:v>547</c:v>
                </c:pt>
                <c:pt idx="4">
                  <c:v>693</c:v>
                </c:pt>
                <c:pt idx="5">
                  <c:v>1086</c:v>
                </c:pt>
                <c:pt idx="6">
                  <c:v>1213</c:v>
                </c:pt>
                <c:pt idx="7">
                  <c:v>1144</c:v>
                </c:pt>
                <c:pt idx="8">
                  <c:v>961</c:v>
                </c:pt>
                <c:pt idx="9">
                  <c:v>715</c:v>
                </c:pt>
              </c:numCache>
            </c:numRef>
          </c:val>
        </c:ser>
        <c:dLbls>
          <c:dLblPos val="inEnd"/>
          <c:showLegendKey val="0"/>
          <c:showVal val="1"/>
          <c:showCatName val="0"/>
          <c:showSerName val="0"/>
          <c:showPercent val="0"/>
          <c:showBubbleSize val="0"/>
        </c:dLbls>
        <c:gapWidth val="65"/>
        <c:axId val="162983072"/>
        <c:axId val="162983464"/>
      </c:barChart>
      <c:catAx>
        <c:axId val="162983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it-IT"/>
          </a:p>
        </c:txPr>
        <c:crossAx val="162983464"/>
        <c:crosses val="autoZero"/>
        <c:auto val="1"/>
        <c:lblAlgn val="ctr"/>
        <c:lblOffset val="100"/>
        <c:noMultiLvlLbl val="0"/>
      </c:catAx>
      <c:valAx>
        <c:axId val="1629834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629830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en-US">
                <a:solidFill>
                  <a:schemeClr val="tx1"/>
                </a:solidFill>
              </a:rPr>
              <a:t>194 coppie di treni da/per</a:t>
            </a:r>
            <a:r>
              <a:rPr lang="en-US" baseline="0">
                <a:solidFill>
                  <a:schemeClr val="tx1"/>
                </a:solidFill>
              </a:rPr>
              <a:t> l'europa ogni settimana</a:t>
            </a:r>
            <a:endParaRPr lang="en-US">
              <a:solidFill>
                <a:schemeClr val="tx1"/>
              </a:solidFill>
            </a:endParaRPr>
          </a:p>
        </c:rich>
      </c:tx>
      <c:layout>
        <c:manualLayout>
          <c:xMode val="edge"/>
          <c:yMode val="edge"/>
          <c:x val="0.15346922060274382"/>
          <c:y val="2.213001704475984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77654920794475E-2"/>
          <c:y val="0.20172294670760815"/>
          <c:w val="0.82299063680869677"/>
          <c:h val="0.70178233763261677"/>
        </c:manualLayout>
      </c:layout>
      <c:pie3DChart>
        <c:varyColors val="1"/>
        <c:ser>
          <c:idx val="0"/>
          <c:order val="0"/>
          <c:tx>
            <c:strRef>
              <c:f>Foglio5!$L$7</c:f>
              <c:strCache>
                <c:ptCount val="1"/>
                <c:pt idx="0">
                  <c:v>FREQUENZA</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603BF944-BE61-4DFA-B798-64B9DAEE25E5}" type="CATEGORYNAME">
                      <a:rPr lang="en-US"/>
                      <a:pPr>
                        <a:defRPr sz="1200"/>
                      </a:pPr>
                      <a:t>[NOME CATEGORIA]</a:t>
                    </a:fld>
                    <a:r>
                      <a:rPr lang="en-US" baseline="0"/>
                      <a:t>
73,2%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7.0921985815602835E-3"/>
                  <c:y val="-8.11433958307861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6483106E-6A50-4160-9465-C0C6B7BC3102}" type="CATEGORYNAME">
                      <a:rPr lang="en-US">
                        <a:solidFill>
                          <a:srgbClr val="E97C30"/>
                        </a:solidFill>
                      </a:rPr>
                      <a:pPr>
                        <a:defRPr sz="1200">
                          <a:solidFill>
                            <a:schemeClr val="accent1"/>
                          </a:solidFill>
                        </a:defRPr>
                      </a:pPr>
                      <a:t>[NOME CATEGORIA]</a:t>
                    </a:fld>
                    <a:r>
                      <a:rPr lang="en-US" baseline="0" dirty="0">
                        <a:solidFill>
                          <a:srgbClr val="E97C30"/>
                        </a:solidFill>
                      </a:rPr>
                      <a:t>
</a:t>
                    </a:r>
                    <a:r>
                      <a:rPr lang="en-US" baseline="0" dirty="0" smtClean="0">
                        <a:solidFill>
                          <a:srgbClr val="E97C30"/>
                        </a:solidFill>
                      </a:rPr>
                      <a:t>2,58%</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7.0921985815602835E-3"/>
                  <c:y val="-4.057169791539305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57C08120-D78C-4E7B-AA7C-0D459FF9AFFC}" type="CATEGORYNAME">
                      <a:rPr lang="en-US">
                        <a:solidFill>
                          <a:srgbClr val="A3A3A3"/>
                        </a:solidFill>
                      </a:rPr>
                      <a:pPr>
                        <a:defRPr sz="1200">
                          <a:solidFill>
                            <a:schemeClr val="accent1"/>
                          </a:solidFill>
                        </a:defRPr>
                      </a:pPr>
                      <a:t>[NOME CATEGORIA]</a:t>
                    </a:fld>
                    <a:r>
                      <a:rPr lang="en-US" baseline="0" dirty="0">
                        <a:solidFill>
                          <a:srgbClr val="A3A3A3"/>
                        </a:solidFill>
                      </a:rPr>
                      <a:t>
</a:t>
                    </a:r>
                    <a:r>
                      <a:rPr lang="en-US" baseline="0" dirty="0" smtClean="0">
                        <a:solidFill>
                          <a:srgbClr val="A3A3A3"/>
                        </a:solidFill>
                      </a:rPr>
                      <a:t>0,52%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4.7281323877068548E-3"/>
                  <c:y val="-0.14015677461681239"/>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71284A80-1830-48C7-B79C-A41E9BAABF11}" type="CATEGORYNAME">
                      <a:rPr lang="en-US">
                        <a:solidFill>
                          <a:srgbClr val="FBBD00"/>
                        </a:solidFill>
                      </a:rPr>
                      <a:pPr>
                        <a:defRPr sz="1200">
                          <a:solidFill>
                            <a:schemeClr val="accent1"/>
                          </a:solidFill>
                        </a:defRPr>
                      </a:pPr>
                      <a:t>[NOME CATEGORIA]</a:t>
                    </a:fld>
                    <a:r>
                      <a:rPr lang="en-US" baseline="0" dirty="0">
                        <a:solidFill>
                          <a:srgbClr val="FBBD00"/>
                        </a:solidFill>
                      </a:rPr>
                      <a:t>
</a:t>
                    </a:r>
                    <a:r>
                      <a:rPr lang="en-US" baseline="0" dirty="0" smtClean="0">
                        <a:solidFill>
                          <a:srgbClr val="FBBD00"/>
                        </a:solidFill>
                      </a:rPr>
                      <a:t>3,1%</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7.0921985815602842E-2"/>
                  <c:y val="-8.11433958307861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C75E38AF-BC96-4668-AA88-2B44EA38DD62}" type="CATEGORYNAME">
                      <a:rPr lang="en-US">
                        <a:solidFill>
                          <a:srgbClr val="4270C1"/>
                        </a:solidFill>
                      </a:rPr>
                      <a:pPr>
                        <a:defRPr sz="1200">
                          <a:solidFill>
                            <a:schemeClr val="accent1"/>
                          </a:solidFill>
                        </a:defRPr>
                      </a:pPr>
                      <a:t>[NOME CATEGORIA]</a:t>
                    </a:fld>
                    <a:r>
                      <a:rPr lang="en-US" baseline="0" dirty="0">
                        <a:solidFill>
                          <a:srgbClr val="4270C1"/>
                        </a:solidFill>
                      </a:rPr>
                      <a:t>
</a:t>
                    </a:r>
                    <a:r>
                      <a:rPr lang="en-US" baseline="0" dirty="0" smtClean="0">
                        <a:solidFill>
                          <a:srgbClr val="4270C1"/>
                        </a:solidFill>
                      </a:rPr>
                      <a:t>3,1%</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5"/>
              <c:layout>
                <c:manualLayout>
                  <c:x val="2.6004728132387706E-2"/>
                  <c:y val="-1.4753344696506564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8DF3E898-37CE-450E-AA16-C11CA1666F01}" type="CATEGORYNAME">
                      <a:rPr lang="en-US">
                        <a:solidFill>
                          <a:srgbClr val="6EAB46"/>
                        </a:solidFill>
                      </a:rPr>
                      <a:pPr>
                        <a:defRPr sz="1200">
                          <a:solidFill>
                            <a:schemeClr val="accent1"/>
                          </a:solidFill>
                        </a:defRPr>
                      </a:pPr>
                      <a:t>[NOME CATEGORIA]</a:t>
                    </a:fld>
                    <a:r>
                      <a:rPr lang="en-US" baseline="0" dirty="0">
                        <a:solidFill>
                          <a:srgbClr val="6EAB46"/>
                        </a:solidFill>
                      </a:rPr>
                      <a:t>
17,5%</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Foglio5!$K$8:$K$13</c:f>
              <c:strCache>
                <c:ptCount val="6"/>
                <c:pt idx="0">
                  <c:v>GERMANIA</c:v>
                </c:pt>
                <c:pt idx="1">
                  <c:v>BELGIO</c:v>
                </c:pt>
                <c:pt idx="2">
                  <c:v>FRANCIA</c:v>
                </c:pt>
                <c:pt idx="3">
                  <c:v>DANIMARCA</c:v>
                </c:pt>
                <c:pt idx="4">
                  <c:v>OLANDA</c:v>
                </c:pt>
                <c:pt idx="5">
                  <c:v>ITALIA</c:v>
                </c:pt>
              </c:strCache>
            </c:strRef>
          </c:cat>
          <c:val>
            <c:numRef>
              <c:f>Foglio5!$L$8:$L$13</c:f>
              <c:numCache>
                <c:formatCode>General</c:formatCode>
                <c:ptCount val="6"/>
                <c:pt idx="0">
                  <c:v>142</c:v>
                </c:pt>
                <c:pt idx="1">
                  <c:v>5</c:v>
                </c:pt>
                <c:pt idx="2">
                  <c:v>1</c:v>
                </c:pt>
                <c:pt idx="3">
                  <c:v>6</c:v>
                </c:pt>
                <c:pt idx="4">
                  <c:v>6</c:v>
                </c:pt>
                <c:pt idx="5">
                  <c:v>34</c:v>
                </c:pt>
              </c:numCache>
            </c:numRef>
          </c:val>
        </c:ser>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998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579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180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831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
        <p:nvSpPr>
          <p:cNvPr id="3" name="Segnaposto data 2"/>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defRPr/>
            </a:pPr>
            <a:endParaRPr lang="it-IT" sz="2400">
              <a:solidFill>
                <a:srgbClr val="FFFFFF"/>
              </a:solidFill>
            </a:endParaRPr>
          </a:p>
        </p:txBody>
      </p:sp>
      <p:sp>
        <p:nvSpPr>
          <p:cNvPr id="4" name="Segnaposto piè di pagina 3"/>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defRPr/>
            </a:pPr>
            <a:endParaRPr lang="it-IT" sz="2400">
              <a:solidFill>
                <a:srgbClr val="FFFFFF"/>
              </a:solidFill>
            </a:endParaRPr>
          </a:p>
        </p:txBody>
      </p:sp>
      <p:sp>
        <p:nvSpPr>
          <p:cNvPr id="5" name="Segnaposto numero diapositiva 4"/>
          <p:cNvSpPr>
            <a:spLocks noGrp="1"/>
          </p:cNvSpPr>
          <p:nvPr>
            <p:ph type="sldNum" idx="12"/>
          </p:nvPr>
        </p:nvSpPr>
        <p:spPr>
          <a:xfrm>
            <a:off x="9721852" y="6516689"/>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defRPr/>
            </a:pPr>
            <a:fld id="{E5327503-BCF2-4151-AB04-73AADC94A367}" type="slidenum">
              <a:rPr lang="it-IT" sz="2400" smtClean="0">
                <a:solidFill>
                  <a:srgbClr val="FFFFFF"/>
                </a:solidFill>
              </a:rPr>
              <a:pPr defTabSz="449263" fontAlgn="base">
                <a:lnSpc>
                  <a:spcPct val="64000"/>
                </a:lnSpc>
                <a:spcBef>
                  <a:spcPct val="0"/>
                </a:spcBef>
                <a:spcAft>
                  <a:spcPct val="0"/>
                </a:spcAft>
                <a:buClr>
                  <a:srgbClr val="000000"/>
                </a:buClr>
                <a:buSzPct val="100000"/>
                <a:defRPr/>
              </a:pPr>
              <a:t>‹N›</a:t>
            </a:fld>
            <a:endParaRPr lang="it-IT" sz="2400">
              <a:solidFill>
                <a:srgbClr val="FFFFFF"/>
              </a:solidFill>
            </a:endParaRPr>
          </a:p>
        </p:txBody>
      </p:sp>
    </p:spTree>
    <p:extLst>
      <p:ext uri="{BB962C8B-B14F-4D97-AF65-F5344CB8AC3E}">
        <p14:creationId xmlns:p14="http://schemas.microsoft.com/office/powerpoint/2010/main" val="1000760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55849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5283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4322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1583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867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32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7169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
        <p:nvSpPr>
          <p:cNvPr id="3" name="Segnaposto data 2"/>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piè di pagina 3"/>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5" name="Segnaposto numero diapositiva 4"/>
          <p:cNvSpPr>
            <a:spLocks noGrp="1"/>
          </p:cNvSpPr>
          <p:nvPr>
            <p:ph type="sldNum" idx="12"/>
          </p:nvPr>
        </p:nvSpPr>
        <p:spPr>
          <a:xfrm>
            <a:off x="9744406" y="6525345"/>
            <a:ext cx="2518833" cy="225301"/>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26789983-9713-3E4B-8F37-FDE5A1116466}"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374098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3" name="Segnaposto piè di pagina 2"/>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numero diapositiva 3"/>
          <p:cNvSpPr>
            <a:spLocks noGrp="1"/>
          </p:cNvSpPr>
          <p:nvPr>
            <p:ph type="sldNum" idx="12"/>
          </p:nvPr>
        </p:nvSpPr>
        <p:spPr>
          <a:xfrm>
            <a:off x="9744406" y="6525345"/>
            <a:ext cx="2518833" cy="225301"/>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4FDAE699-7018-C741-8009-00D1A77A3089}"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419245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4020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3779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4448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2953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399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
        <p:nvSpPr>
          <p:cNvPr id="3" name="Segnaposto data 2"/>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piè di pagina 3"/>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5" name="Segnaposto numero diapositiva 4"/>
          <p:cNvSpPr>
            <a:spLocks noGrp="1"/>
          </p:cNvSpPr>
          <p:nvPr>
            <p:ph type="sldNum" idx="12"/>
          </p:nvPr>
        </p:nvSpPr>
        <p:spPr>
          <a:xfrm>
            <a:off x="9721850" y="6516068"/>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950CA385-368E-4842-A660-77550D3354FA}"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3268756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957759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27729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82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310917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0525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712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8605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7936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5881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
        <p:nvSpPr>
          <p:cNvPr id="3" name="Segnaposto data 2"/>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piè di pagina 3"/>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5" name="Segnaposto numero diapositiva 4"/>
          <p:cNvSpPr>
            <a:spLocks noGrp="1"/>
          </p:cNvSpPr>
          <p:nvPr>
            <p:ph type="sldNum" idx="12"/>
          </p:nvPr>
        </p:nvSpPr>
        <p:spPr>
          <a:xfrm>
            <a:off x="9744406" y="6525345"/>
            <a:ext cx="2518833" cy="225301"/>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26789983-9713-3E4B-8F37-FDE5A1116466}"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889097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3" name="Segnaposto piè di pagina 2"/>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numero diapositiva 3"/>
          <p:cNvSpPr>
            <a:spLocks noGrp="1"/>
          </p:cNvSpPr>
          <p:nvPr>
            <p:ph type="sldNum" idx="12"/>
          </p:nvPr>
        </p:nvSpPr>
        <p:spPr>
          <a:xfrm>
            <a:off x="9744406" y="6525345"/>
            <a:ext cx="2518833" cy="225301"/>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4FDAE699-7018-C741-8009-00D1A77A3089}"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3363256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18495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9984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4680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0343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9306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5704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
        <p:nvSpPr>
          <p:cNvPr id="3" name="Segnaposto data 2"/>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piè di pagina 3"/>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5" name="Segnaposto numero diapositiva 4"/>
          <p:cNvSpPr>
            <a:spLocks noGrp="1"/>
          </p:cNvSpPr>
          <p:nvPr>
            <p:ph type="sldNum" idx="12"/>
          </p:nvPr>
        </p:nvSpPr>
        <p:spPr>
          <a:xfrm>
            <a:off x="9721850" y="6516068"/>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950CA385-368E-4842-A660-77550D3354FA}"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2449486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1361250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5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4075321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421872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6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1" y="609601"/>
            <a:ext cx="10342033" cy="1139825"/>
          </a:xfrm>
          <a:prstGeom prst="rect">
            <a:avLst/>
          </a:prstGeom>
        </p:spPr>
        <p:txBody>
          <a:bodyPr/>
          <a:lstStyle/>
          <a:p>
            <a:r>
              <a:rPr lang="it-IT" smtClean="0"/>
              <a:t>Fare clic per modificare stile</a:t>
            </a:r>
            <a:endParaRPr lang="it-IT"/>
          </a:p>
        </p:txBody>
      </p:sp>
      <p:sp>
        <p:nvSpPr>
          <p:cNvPr id="3" name="Segnaposto data 2"/>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piè di pagina 3"/>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5" name="Segnaposto numero diapositiva 4"/>
          <p:cNvSpPr>
            <a:spLocks noGrp="1"/>
          </p:cNvSpPr>
          <p:nvPr>
            <p:ph type="sldNum" idx="12"/>
          </p:nvPr>
        </p:nvSpPr>
        <p:spPr>
          <a:xfrm>
            <a:off x="9744406" y="6525345"/>
            <a:ext cx="2518833" cy="225301"/>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26789983-9713-3E4B-8F37-FDE5A1116466}"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3430550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idx="10"/>
          </p:nvPr>
        </p:nvSpPr>
        <p:spPr>
          <a:xfrm>
            <a:off x="914401" y="6248401"/>
            <a:ext cx="25188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3" name="Segnaposto piè di pagina 2"/>
          <p:cNvSpPr>
            <a:spLocks noGrp="1"/>
          </p:cNvSpPr>
          <p:nvPr>
            <p:ph type="ftr" idx="11"/>
          </p:nvPr>
        </p:nvSpPr>
        <p:spPr>
          <a:xfrm>
            <a:off x="4165601" y="6248401"/>
            <a:ext cx="3839633" cy="441325"/>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endParaRPr lang="it-IT" sz="2400">
              <a:solidFill>
                <a:srgbClr val="FFFFFF"/>
              </a:solidFill>
            </a:endParaRPr>
          </a:p>
        </p:txBody>
      </p:sp>
      <p:sp>
        <p:nvSpPr>
          <p:cNvPr id="4" name="Segnaposto numero diapositiva 3"/>
          <p:cNvSpPr>
            <a:spLocks noGrp="1"/>
          </p:cNvSpPr>
          <p:nvPr>
            <p:ph type="sldNum" idx="12"/>
          </p:nvPr>
        </p:nvSpPr>
        <p:spPr>
          <a:xfrm>
            <a:off x="9744406" y="6525345"/>
            <a:ext cx="2518833" cy="225301"/>
          </a:xfrm>
          <a:prstGeom prst="rect">
            <a:avLst/>
          </a:prstGeom>
        </p:spPr>
        <p:txBody>
          <a:bodyPr/>
          <a:lstStyle>
            <a:lvl1pPr>
              <a:defRPr/>
            </a:lvl1pPr>
          </a:lstStyle>
          <a:p>
            <a:pPr defTabSz="449263" fontAlgn="base">
              <a:lnSpc>
                <a:spcPct val="64000"/>
              </a:lnSpc>
              <a:spcBef>
                <a:spcPct val="0"/>
              </a:spcBef>
              <a:spcAft>
                <a:spcPct val="0"/>
              </a:spcAft>
              <a:buClr>
                <a:srgbClr val="000000"/>
              </a:buClr>
              <a:buSzPct val="100000"/>
            </a:pPr>
            <a:fld id="{4FDAE699-7018-C741-8009-00D1A77A3089}" type="slidenum">
              <a:rPr lang="it-IT" sz="2400" smtClean="0">
                <a:solidFill>
                  <a:srgbClr val="FFFFFF"/>
                </a:solidFill>
              </a:rPr>
              <a:pPr defTabSz="449263" fontAlgn="base">
                <a:lnSpc>
                  <a:spcPct val="64000"/>
                </a:lnSpc>
                <a:spcBef>
                  <a:spcPct val="0"/>
                </a:spcBef>
                <a:spcAft>
                  <a:spcPct val="0"/>
                </a:spcAft>
                <a:buClr>
                  <a:srgbClr val="000000"/>
                </a:buClr>
                <a:buSzPct val="100000"/>
              </a:pPr>
              <a:t>‹N›</a:t>
            </a:fld>
            <a:endParaRPr lang="it-IT" sz="2400">
              <a:solidFill>
                <a:srgbClr val="FFFFFF"/>
              </a:solidFill>
            </a:endParaRPr>
          </a:p>
        </p:txBody>
      </p:sp>
    </p:spTree>
    <p:extLst>
      <p:ext uri="{BB962C8B-B14F-4D97-AF65-F5344CB8AC3E}">
        <p14:creationId xmlns:p14="http://schemas.microsoft.com/office/powerpoint/2010/main" val="22458080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7211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5673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21" Type="http://schemas.openxmlformats.org/officeDocument/2006/relationships/image" Target="../media/image2.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21" Type="http://schemas.openxmlformats.org/officeDocument/2006/relationships/image" Target="../media/image3.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5.jpe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23388" y="3980"/>
            <a:ext cx="12192000" cy="990600"/>
          </a:xfrm>
          <a:prstGeom prst="rect">
            <a:avLst/>
          </a:prstGeom>
          <a:solidFill>
            <a:schemeClr val="bg2"/>
          </a:solidFill>
          <a:ln>
            <a:noFill/>
          </a:ln>
          <a:effectLst/>
          <a:extLst/>
        </p:spPr>
        <p:txBody>
          <a:bodyPr wrap="none" anchor="ctr"/>
          <a:lstStyle/>
          <a:p>
            <a:pPr defTabSz="449263" fontAlgn="base">
              <a:lnSpc>
                <a:spcPct val="64000"/>
              </a:lnSpc>
              <a:spcBef>
                <a:spcPct val="0"/>
              </a:spcBef>
              <a:spcAft>
                <a:spcPct val="0"/>
              </a:spcAft>
              <a:buClr>
                <a:srgbClr val="000000"/>
              </a:buClr>
              <a:buSzPct val="100000"/>
              <a:buFont typeface="Times New Roman" charset="0"/>
              <a:buNone/>
            </a:pPr>
            <a:endParaRPr lang="it-IT" sz="2400">
              <a:solidFill>
                <a:srgbClr val="FFFFFF"/>
              </a:solidFill>
            </a:endParaRPr>
          </a:p>
        </p:txBody>
      </p:sp>
      <p:pic>
        <p:nvPicPr>
          <p:cNvPr id="8"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3389" y="7960"/>
            <a:ext cx="12215388" cy="1017984"/>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7"/>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513423" y="6409090"/>
            <a:ext cx="24892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Immagin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5457" y="118742"/>
            <a:ext cx="614853" cy="796420"/>
          </a:xfrm>
          <a:prstGeom prst="rect">
            <a:avLst/>
          </a:prstGeom>
        </p:spPr>
      </p:pic>
      <p:pic>
        <p:nvPicPr>
          <p:cNvPr id="4" name="Immagine 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151109" y="118742"/>
            <a:ext cx="851514" cy="806366"/>
          </a:xfrm>
          <a:prstGeom prst="rect">
            <a:avLst/>
          </a:prstGeom>
        </p:spPr>
      </p:pic>
      <p:pic>
        <p:nvPicPr>
          <p:cNvPr id="2" name="Immagine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37283" y="6119804"/>
            <a:ext cx="661960" cy="623474"/>
          </a:xfrm>
          <a:prstGeom prst="rect">
            <a:avLst/>
          </a:prstGeom>
        </p:spPr>
      </p:pic>
    </p:spTree>
    <p:extLst>
      <p:ext uri="{BB962C8B-B14F-4D97-AF65-F5344CB8AC3E}">
        <p14:creationId xmlns:p14="http://schemas.microsoft.com/office/powerpoint/2010/main" val="3248220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2pPr>
      <a:lvl3pPr marL="11430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3pPr>
      <a:lvl4pPr marL="16002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4pPr>
      <a:lvl5pPr marL="20574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5pPr>
      <a:lvl6pPr marL="25146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6pPr>
      <a:lvl7pPr marL="29718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7pPr>
      <a:lvl8pPr marL="34290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8pPr>
      <a:lvl9pPr marL="38862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9pPr>
    </p:titleStyle>
    <p:bodyStyle>
      <a:lvl1pPr marL="342900" indent="-342900" algn="l" defTabSz="449263" rtl="0" fontAlgn="base">
        <a:lnSpc>
          <a:spcPct val="64000"/>
        </a:lnSpc>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lnSpc>
          <a:spcPct val="64000"/>
        </a:lnSpc>
        <a:spcBef>
          <a:spcPts val="700"/>
        </a:spcBef>
        <a:spcAft>
          <a:spcPct val="0"/>
        </a:spcAft>
        <a:buClr>
          <a:srgbClr val="000000"/>
        </a:buClr>
        <a:buSzPct val="100000"/>
        <a:buFont typeface="Times New Roman" charset="0"/>
        <a:defRPr sz="2800">
          <a:solidFill>
            <a:srgbClr val="000000"/>
          </a:solidFill>
          <a:latin typeface="+mn-lt"/>
          <a:ea typeface="Lucida Sans Unicode" charset="0"/>
          <a:cs typeface="+mn-cs"/>
        </a:defRPr>
      </a:lvl2pPr>
      <a:lvl3pPr marL="1143000" indent="-228600" algn="l" defTabSz="449263" rtl="0" fontAlgn="base">
        <a:lnSpc>
          <a:spcPct val="64000"/>
        </a:lnSpc>
        <a:spcBef>
          <a:spcPts val="600"/>
        </a:spcBef>
        <a:spcAft>
          <a:spcPct val="0"/>
        </a:spcAft>
        <a:buClr>
          <a:srgbClr val="000000"/>
        </a:buClr>
        <a:buSzPct val="100000"/>
        <a:buFont typeface="Times New Roman" charset="0"/>
        <a:defRPr sz="2400">
          <a:solidFill>
            <a:srgbClr val="000000"/>
          </a:solidFill>
          <a:latin typeface="+mn-lt"/>
          <a:ea typeface="Lucida Sans Unicode" charset="0"/>
          <a:cs typeface="+mn-cs"/>
        </a:defRPr>
      </a:lvl3pPr>
      <a:lvl4pPr marL="16002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4pPr>
      <a:lvl5pPr marL="20574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5pPr>
      <a:lvl6pPr marL="25146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6pPr>
      <a:lvl7pPr marL="29718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7pPr>
      <a:lvl8pPr marL="34290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8pPr>
      <a:lvl9pPr marL="38862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14510" y="3980"/>
            <a:ext cx="12192000" cy="990600"/>
          </a:xfrm>
          <a:prstGeom prst="rect">
            <a:avLst/>
          </a:prstGeom>
          <a:solidFill>
            <a:schemeClr val="bg2"/>
          </a:solidFill>
          <a:ln>
            <a:noFill/>
          </a:ln>
          <a:effectLst/>
          <a:extLst/>
        </p:spPr>
        <p:txBody>
          <a:bodyPr wrap="none" anchor="ctr"/>
          <a:lstStyle/>
          <a:p>
            <a:pPr defTabSz="449263" fontAlgn="base">
              <a:lnSpc>
                <a:spcPct val="64000"/>
              </a:lnSpc>
              <a:spcBef>
                <a:spcPct val="0"/>
              </a:spcBef>
              <a:spcAft>
                <a:spcPct val="0"/>
              </a:spcAft>
              <a:buClr>
                <a:srgbClr val="000000"/>
              </a:buClr>
              <a:buSzPct val="100000"/>
              <a:buFont typeface="Times New Roman" charset="0"/>
              <a:buNone/>
            </a:pPr>
            <a:endParaRPr lang="it-IT" sz="2400">
              <a:solidFill>
                <a:srgbClr val="FFFFFF"/>
              </a:solidFill>
            </a:endParaRPr>
          </a:p>
        </p:txBody>
      </p:sp>
      <p:pic>
        <p:nvPicPr>
          <p:cNvPr id="8"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45" y="7960"/>
            <a:ext cx="12215388" cy="1017984"/>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Lst>
        </p:spPr>
      </p:pic>
      <p:pic>
        <p:nvPicPr>
          <p:cNvPr id="6" name="Immagine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35457" y="118742"/>
            <a:ext cx="614853" cy="796420"/>
          </a:xfrm>
          <a:prstGeom prst="rect">
            <a:avLst/>
          </a:prstGeom>
        </p:spPr>
      </p:pic>
      <p:pic>
        <p:nvPicPr>
          <p:cNvPr id="7" name="Immagin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151109" y="118742"/>
            <a:ext cx="851514" cy="806366"/>
          </a:xfrm>
          <a:prstGeom prst="rect">
            <a:avLst/>
          </a:prstGeom>
        </p:spPr>
      </p:pic>
      <p:pic>
        <p:nvPicPr>
          <p:cNvPr id="10" name="Picture 7"/>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9513423" y="6409090"/>
            <a:ext cx="24892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Immagine 1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37283" y="6119804"/>
            <a:ext cx="661960" cy="623474"/>
          </a:xfrm>
          <a:prstGeom prst="rect">
            <a:avLst/>
          </a:prstGeom>
        </p:spPr>
      </p:pic>
    </p:spTree>
    <p:extLst>
      <p:ext uri="{BB962C8B-B14F-4D97-AF65-F5344CB8AC3E}">
        <p14:creationId xmlns:p14="http://schemas.microsoft.com/office/powerpoint/2010/main" val="15365680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iming>
    <p:tnLst>
      <p:par>
        <p:cTn id="1" dur="indefinite" restart="never" nodeType="tmRoot"/>
      </p:par>
    </p:tnLst>
  </p:timing>
  <p:hf hdr="0" ftr="0" dt="0"/>
  <p:txStyles>
    <p:titleStyle>
      <a:lvl1pPr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2pPr>
      <a:lvl3pPr marL="11430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3pPr>
      <a:lvl4pPr marL="16002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4pPr>
      <a:lvl5pPr marL="20574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5pPr>
      <a:lvl6pPr marL="25146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6pPr>
      <a:lvl7pPr marL="29718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7pPr>
      <a:lvl8pPr marL="34290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8pPr>
      <a:lvl9pPr marL="38862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9pPr>
    </p:titleStyle>
    <p:bodyStyle>
      <a:lvl1pPr marL="342900" indent="-342900" algn="l" defTabSz="449263" rtl="0" fontAlgn="base">
        <a:lnSpc>
          <a:spcPct val="64000"/>
        </a:lnSpc>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lnSpc>
          <a:spcPct val="64000"/>
        </a:lnSpc>
        <a:spcBef>
          <a:spcPts val="700"/>
        </a:spcBef>
        <a:spcAft>
          <a:spcPct val="0"/>
        </a:spcAft>
        <a:buClr>
          <a:srgbClr val="000000"/>
        </a:buClr>
        <a:buSzPct val="100000"/>
        <a:buFont typeface="Times New Roman" charset="0"/>
        <a:defRPr sz="2800">
          <a:solidFill>
            <a:srgbClr val="000000"/>
          </a:solidFill>
          <a:latin typeface="+mn-lt"/>
          <a:ea typeface="Lucida Sans Unicode" charset="0"/>
          <a:cs typeface="+mn-cs"/>
        </a:defRPr>
      </a:lvl2pPr>
      <a:lvl3pPr marL="1143000" indent="-228600" algn="l" defTabSz="449263" rtl="0" fontAlgn="base">
        <a:lnSpc>
          <a:spcPct val="64000"/>
        </a:lnSpc>
        <a:spcBef>
          <a:spcPts val="600"/>
        </a:spcBef>
        <a:spcAft>
          <a:spcPct val="0"/>
        </a:spcAft>
        <a:buClr>
          <a:srgbClr val="000000"/>
        </a:buClr>
        <a:buSzPct val="100000"/>
        <a:buFont typeface="Times New Roman" charset="0"/>
        <a:defRPr sz="2400">
          <a:solidFill>
            <a:srgbClr val="000000"/>
          </a:solidFill>
          <a:latin typeface="+mn-lt"/>
          <a:ea typeface="Lucida Sans Unicode" charset="0"/>
          <a:cs typeface="+mn-cs"/>
        </a:defRPr>
      </a:lvl3pPr>
      <a:lvl4pPr marL="16002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4pPr>
      <a:lvl5pPr marL="20574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5pPr>
      <a:lvl6pPr marL="25146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6pPr>
      <a:lvl7pPr marL="29718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7pPr>
      <a:lvl8pPr marL="34290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8pPr>
      <a:lvl9pPr marL="38862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23388" y="3980"/>
            <a:ext cx="12192000" cy="990600"/>
          </a:xfrm>
          <a:prstGeom prst="rect">
            <a:avLst/>
          </a:prstGeom>
          <a:solidFill>
            <a:schemeClr val="bg2"/>
          </a:solidFill>
          <a:ln>
            <a:noFill/>
          </a:ln>
          <a:effectLst/>
          <a:extLst/>
        </p:spPr>
        <p:txBody>
          <a:bodyPr wrap="none" anchor="ctr"/>
          <a:lstStyle/>
          <a:p>
            <a:pPr defTabSz="449263" fontAlgn="base">
              <a:lnSpc>
                <a:spcPct val="64000"/>
              </a:lnSpc>
              <a:spcBef>
                <a:spcPct val="0"/>
              </a:spcBef>
              <a:spcAft>
                <a:spcPct val="0"/>
              </a:spcAft>
              <a:buClr>
                <a:srgbClr val="000000"/>
              </a:buClr>
              <a:buSzPct val="100000"/>
              <a:buFont typeface="Times New Roman" charset="0"/>
              <a:buNone/>
            </a:pPr>
            <a:endParaRPr lang="it-IT" sz="2400">
              <a:solidFill>
                <a:srgbClr val="FFFFFF"/>
              </a:solidFill>
            </a:endParaRPr>
          </a:p>
        </p:txBody>
      </p:sp>
      <p:pic>
        <p:nvPicPr>
          <p:cNvPr id="8"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89" y="7960"/>
            <a:ext cx="12215388" cy="1017984"/>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Lst>
        </p:spPr>
      </p:pic>
      <p:pic>
        <p:nvPicPr>
          <p:cNvPr id="6" name="Immagine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37283" y="6119804"/>
            <a:ext cx="661960" cy="623474"/>
          </a:xfrm>
          <a:prstGeom prst="rect">
            <a:avLst/>
          </a:prstGeom>
        </p:spPr>
      </p:pic>
      <p:pic>
        <p:nvPicPr>
          <p:cNvPr id="7" name="Picture 7"/>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513423" y="6409090"/>
            <a:ext cx="24892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Immagin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5457" y="118742"/>
            <a:ext cx="614853" cy="796420"/>
          </a:xfrm>
          <a:prstGeom prst="rect">
            <a:avLst/>
          </a:prstGeom>
        </p:spPr>
      </p:pic>
      <p:pic>
        <p:nvPicPr>
          <p:cNvPr id="13" name="Immagine 1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151109" y="118742"/>
            <a:ext cx="851514" cy="806366"/>
          </a:xfrm>
          <a:prstGeom prst="rect">
            <a:avLst/>
          </a:prstGeom>
        </p:spPr>
      </p:pic>
    </p:spTree>
    <p:extLst>
      <p:ext uri="{BB962C8B-B14F-4D97-AF65-F5344CB8AC3E}">
        <p14:creationId xmlns:p14="http://schemas.microsoft.com/office/powerpoint/2010/main" val="69176371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iming>
    <p:tnLst>
      <p:par>
        <p:cTn id="1" dur="indefinite" restart="never" nodeType="tmRoot"/>
      </p:par>
    </p:tnLst>
  </p:timing>
  <p:hf hdr="0" ftr="0" dt="0"/>
  <p:txStyles>
    <p:titleStyle>
      <a:lvl1pPr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2pPr>
      <a:lvl3pPr marL="11430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3pPr>
      <a:lvl4pPr marL="16002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4pPr>
      <a:lvl5pPr marL="20574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5pPr>
      <a:lvl6pPr marL="25146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6pPr>
      <a:lvl7pPr marL="29718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7pPr>
      <a:lvl8pPr marL="34290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8pPr>
      <a:lvl9pPr marL="3886200" indent="-228600" algn="ctr" defTabSz="449263" rtl="0" fontAlgn="base">
        <a:lnSpc>
          <a:spcPct val="64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9pPr>
    </p:titleStyle>
    <p:bodyStyle>
      <a:lvl1pPr marL="342900" indent="-342900" algn="l" defTabSz="449263" rtl="0" fontAlgn="base">
        <a:lnSpc>
          <a:spcPct val="64000"/>
        </a:lnSpc>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lnSpc>
          <a:spcPct val="64000"/>
        </a:lnSpc>
        <a:spcBef>
          <a:spcPts val="700"/>
        </a:spcBef>
        <a:spcAft>
          <a:spcPct val="0"/>
        </a:spcAft>
        <a:buClr>
          <a:srgbClr val="000000"/>
        </a:buClr>
        <a:buSzPct val="100000"/>
        <a:buFont typeface="Times New Roman" charset="0"/>
        <a:defRPr sz="2800">
          <a:solidFill>
            <a:srgbClr val="000000"/>
          </a:solidFill>
          <a:latin typeface="+mn-lt"/>
          <a:ea typeface="Lucida Sans Unicode" charset="0"/>
          <a:cs typeface="+mn-cs"/>
        </a:defRPr>
      </a:lvl2pPr>
      <a:lvl3pPr marL="1143000" indent="-228600" algn="l" defTabSz="449263" rtl="0" fontAlgn="base">
        <a:lnSpc>
          <a:spcPct val="64000"/>
        </a:lnSpc>
        <a:spcBef>
          <a:spcPts val="600"/>
        </a:spcBef>
        <a:spcAft>
          <a:spcPct val="0"/>
        </a:spcAft>
        <a:buClr>
          <a:srgbClr val="000000"/>
        </a:buClr>
        <a:buSzPct val="100000"/>
        <a:buFont typeface="Times New Roman" charset="0"/>
        <a:defRPr sz="2400">
          <a:solidFill>
            <a:srgbClr val="000000"/>
          </a:solidFill>
          <a:latin typeface="+mn-lt"/>
          <a:ea typeface="Lucida Sans Unicode" charset="0"/>
          <a:cs typeface="+mn-cs"/>
        </a:defRPr>
      </a:lvl3pPr>
      <a:lvl4pPr marL="16002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4pPr>
      <a:lvl5pPr marL="20574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5pPr>
      <a:lvl6pPr marL="25146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6pPr>
      <a:lvl7pPr marL="29718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7pPr>
      <a:lvl8pPr marL="34290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8pPr>
      <a:lvl9pPr marL="3886200" indent="-228600" algn="l" defTabSz="449263" rtl="0" fontAlgn="base">
        <a:lnSpc>
          <a:spcPct val="64000"/>
        </a:lnSpc>
        <a:spcBef>
          <a:spcPts val="500"/>
        </a:spcBef>
        <a:spcAft>
          <a:spcPct val="0"/>
        </a:spcAft>
        <a:buClr>
          <a:srgbClr val="000000"/>
        </a:buClr>
        <a:buSzPct val="100000"/>
        <a:buFont typeface="Times New Roman" charset="0"/>
        <a:defRPr sz="2000">
          <a:solidFill>
            <a:srgbClr val="000000"/>
          </a:solidFill>
          <a:latin typeface="+mn-lt"/>
          <a:ea typeface="Lucida Sans Unicode"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898" y="1215862"/>
            <a:ext cx="6670203" cy="343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3"/>
          <p:cNvSpPr>
            <a:spLocks noChangeArrowheads="1"/>
          </p:cNvSpPr>
          <p:nvPr/>
        </p:nvSpPr>
        <p:spPr bwMode="auto">
          <a:xfrm>
            <a:off x="1630362" y="4709212"/>
            <a:ext cx="8928100" cy="20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9725"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1pPr>
            <a:lvl2pPr marL="742950" indent="-28575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2pPr>
            <a:lvl3pPr marL="1143000" indent="-22860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3pPr>
            <a:lvl4pPr marL="1600200" indent="-22860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4pPr>
            <a:lvl5pPr marL="2057400" indent="-228600" defTabSz="4492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5pPr>
            <a:lvl6pPr marL="25146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6pPr>
            <a:lvl7pPr marL="29718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7pPr>
            <a:lvl8pPr marL="34290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8pPr>
            <a:lvl9pPr marL="3886200" indent="-228600" defTabSz="449263" fontAlgn="base">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Times New Roman" pitchFamily="18" charset="0"/>
                <a:ea typeface="ＭＳ Ｐゴシック" pitchFamily="34" charset="-128"/>
              </a:defRPr>
            </a:lvl9pPr>
          </a:lstStyle>
          <a:p>
            <a:pPr algn="ctr" fontAlgn="base">
              <a:lnSpc>
                <a:spcPts val="1975"/>
              </a:lnSpc>
              <a:spcBef>
                <a:spcPts val="400"/>
              </a:spcBef>
              <a:spcAft>
                <a:spcPts val="200"/>
              </a:spcAft>
              <a:buSzPct val="80000"/>
            </a:pPr>
            <a:r>
              <a:rPr lang="it-IT" altLang="it-IT" sz="2000" b="1" i="1" dirty="0">
                <a:solidFill>
                  <a:srgbClr val="000000"/>
                </a:solidFill>
                <a:latin typeface="Calibri" panose="020F0502020204030204" pitchFamily="34" charset="0"/>
                <a:cs typeface="Arial" pitchFamily="34" charset="0"/>
              </a:rPr>
              <a:t>Consorzio ZAI </a:t>
            </a:r>
            <a:r>
              <a:rPr lang="it-IT" altLang="it-IT" sz="2000" b="1" i="1" dirty="0" smtClean="0">
                <a:solidFill>
                  <a:srgbClr val="000000"/>
                </a:solidFill>
                <a:latin typeface="Calibri" panose="020F0502020204030204" pitchFamily="34" charset="0"/>
                <a:cs typeface="Arial" pitchFamily="34" charset="0"/>
              </a:rPr>
              <a:t>– Quadrante Servizi </a:t>
            </a:r>
          </a:p>
          <a:p>
            <a:pPr algn="ctr" fontAlgn="base">
              <a:lnSpc>
                <a:spcPts val="1975"/>
              </a:lnSpc>
              <a:spcBef>
                <a:spcPts val="400"/>
              </a:spcBef>
              <a:spcAft>
                <a:spcPts val="200"/>
              </a:spcAft>
              <a:buSzPct val="80000"/>
            </a:pPr>
            <a:r>
              <a:rPr lang="it-IT" altLang="it-IT" sz="2000" b="1" i="1" dirty="0" smtClean="0">
                <a:solidFill>
                  <a:srgbClr val="000000"/>
                </a:solidFill>
                <a:latin typeface="Calibri" panose="020F0502020204030204" pitchFamily="34" charset="0"/>
                <a:cs typeface="Arial" pitchFamily="34" charset="0"/>
              </a:rPr>
              <a:t>Interporto </a:t>
            </a:r>
            <a:r>
              <a:rPr lang="it-IT" altLang="it-IT" sz="2000" b="1" i="1" dirty="0">
                <a:solidFill>
                  <a:srgbClr val="000000"/>
                </a:solidFill>
                <a:latin typeface="Calibri" panose="020F0502020204030204" pitchFamily="34" charset="0"/>
                <a:cs typeface="Arial" pitchFamily="34" charset="0"/>
              </a:rPr>
              <a:t>Quadrante Europa di Verona </a:t>
            </a:r>
          </a:p>
          <a:p>
            <a:pPr algn="ctr" fontAlgn="base">
              <a:lnSpc>
                <a:spcPts val="1975"/>
              </a:lnSpc>
              <a:spcBef>
                <a:spcPts val="400"/>
              </a:spcBef>
              <a:spcAft>
                <a:spcPts val="200"/>
              </a:spcAft>
              <a:buSzPct val="80000"/>
            </a:pPr>
            <a:endParaRPr lang="it-IT" altLang="it-IT" sz="2000" b="1" i="1" dirty="0">
              <a:solidFill>
                <a:srgbClr val="000000"/>
              </a:solidFill>
              <a:latin typeface="Calibri" panose="020F0502020204030204" pitchFamily="34" charset="0"/>
              <a:cs typeface="Arial" pitchFamily="34" charset="0"/>
            </a:endParaRPr>
          </a:p>
          <a:p>
            <a:pPr algn="ctr" fontAlgn="base">
              <a:lnSpc>
                <a:spcPts val="1975"/>
              </a:lnSpc>
              <a:spcBef>
                <a:spcPts val="400"/>
              </a:spcBef>
              <a:spcAft>
                <a:spcPts val="200"/>
              </a:spcAft>
              <a:buSzPct val="80000"/>
            </a:pPr>
            <a:r>
              <a:rPr lang="it-IT" altLang="it-IT" sz="2000" b="1" i="1" dirty="0" smtClean="0">
                <a:solidFill>
                  <a:srgbClr val="000000"/>
                </a:solidFill>
                <a:latin typeface="Calibri" panose="020F0502020204030204" pitchFamily="34" charset="0"/>
                <a:cs typeface="Arial" pitchFamily="34" charset="0"/>
              </a:rPr>
              <a:t>Conferenza Stampa</a:t>
            </a:r>
            <a:endParaRPr lang="it-IT" altLang="it-IT" sz="2000" b="1" i="1" dirty="0">
              <a:solidFill>
                <a:srgbClr val="000000"/>
              </a:solidFill>
              <a:latin typeface="Calibri" panose="020F0502020204030204" pitchFamily="34" charset="0"/>
              <a:cs typeface="Arial" pitchFamily="34" charset="0"/>
            </a:endParaRPr>
          </a:p>
          <a:p>
            <a:pPr algn="ctr" fontAlgn="base">
              <a:lnSpc>
                <a:spcPts val="1975"/>
              </a:lnSpc>
              <a:spcBef>
                <a:spcPts val="400"/>
              </a:spcBef>
              <a:spcAft>
                <a:spcPts val="200"/>
              </a:spcAft>
              <a:buSzPct val="80000"/>
            </a:pPr>
            <a:r>
              <a:rPr lang="it-IT" altLang="it-IT" sz="2000" b="1" i="1" dirty="0" smtClean="0">
                <a:solidFill>
                  <a:srgbClr val="000000"/>
                </a:solidFill>
                <a:latin typeface="Calibri" panose="020F0502020204030204" pitchFamily="34" charset="0"/>
                <a:cs typeface="Arial" pitchFamily="34" charset="0"/>
              </a:rPr>
              <a:t>Verona, 14/02/2020</a:t>
            </a:r>
            <a:endParaRPr lang="it-IT" altLang="it-IT" sz="2000" b="1" i="1" dirty="0">
              <a:solidFill>
                <a:srgbClr val="000000"/>
              </a:solidFill>
              <a:latin typeface="Calibri" panose="020F0502020204030204" pitchFamily="34" charset="0"/>
              <a:cs typeface="Arial" pitchFamily="34" charset="0"/>
            </a:endParaRPr>
          </a:p>
          <a:p>
            <a:pPr algn="ctr" fontAlgn="base">
              <a:lnSpc>
                <a:spcPts val="1975"/>
              </a:lnSpc>
              <a:spcBef>
                <a:spcPts val="400"/>
              </a:spcBef>
              <a:spcAft>
                <a:spcPts val="200"/>
              </a:spcAft>
              <a:buSzPct val="80000"/>
            </a:pPr>
            <a:endParaRPr lang="it-IT" altLang="it-IT" sz="2000" dirty="0">
              <a:solidFill>
                <a:srgbClr val="000000"/>
              </a:solidFill>
              <a:latin typeface="Bookman Old Style" pitchFamily="18" charset="0"/>
              <a:cs typeface="Arial" pitchFamily="34" charset="0"/>
            </a:endParaRPr>
          </a:p>
        </p:txBody>
      </p:sp>
    </p:spTree>
    <p:extLst>
      <p:ext uri="{BB962C8B-B14F-4D97-AF65-F5344CB8AC3E}">
        <p14:creationId xmlns:p14="http://schemas.microsoft.com/office/powerpoint/2010/main" val="3492488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1845276" y="44624"/>
            <a:ext cx="8229600" cy="492443"/>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defTabSz="449263" fontAlgn="base">
              <a:spcBef>
                <a:spcPct val="0"/>
              </a:spcBef>
              <a:spcAft>
                <a:spcPct val="0"/>
              </a:spcAft>
              <a:buClr>
                <a:srgbClr val="000000"/>
              </a:buClr>
              <a:buSzPct val="100000"/>
            </a:pPr>
            <a:r>
              <a:rPr lang="it-IT" sz="2600" dirty="0" smtClean="0"/>
              <a:t>TRENI IN ARRIVO E PARTENZA DAL QUADRANTE EUROPA</a:t>
            </a:r>
            <a:endParaRPr lang="it-IT" sz="2600" dirty="0"/>
          </a:p>
        </p:txBody>
      </p:sp>
      <p:graphicFrame>
        <p:nvGraphicFramePr>
          <p:cNvPr id="5" name="Grafico 4"/>
          <p:cNvGraphicFramePr>
            <a:graphicFrameLocks/>
          </p:cNvGraphicFramePr>
          <p:nvPr>
            <p:extLst>
              <p:ext uri="{D42A27DB-BD31-4B8C-83A1-F6EECF244321}">
                <p14:modId xmlns:p14="http://schemas.microsoft.com/office/powerpoint/2010/main" val="147963530"/>
              </p:ext>
            </p:extLst>
          </p:nvPr>
        </p:nvGraphicFramePr>
        <p:xfrm>
          <a:off x="1036888" y="1985318"/>
          <a:ext cx="9998884" cy="43538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9"/>
          <p:cNvSpPr txBox="1">
            <a:spLocks noChangeArrowheads="1"/>
          </p:cNvSpPr>
          <p:nvPr/>
        </p:nvSpPr>
        <p:spPr bwMode="auto">
          <a:xfrm>
            <a:off x="1036888" y="1144375"/>
            <a:ext cx="9998884" cy="830997"/>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algn="just" defTabSz="449263" fontAlgn="base">
              <a:spcBef>
                <a:spcPct val="0"/>
              </a:spcBef>
              <a:spcAft>
                <a:spcPct val="0"/>
              </a:spcAft>
              <a:buClr>
                <a:srgbClr val="000000"/>
              </a:buClr>
              <a:buSzPct val="100000"/>
            </a:pPr>
            <a:r>
              <a:rPr lang="it-IT" sz="1600" b="0" dirty="0" smtClean="0"/>
              <a:t>Dopo il record assoluto nell’anno 2017, il 2019 rappresenta un consolidamento dei traffici di Quadrante Europa con un valore prossimo ai 16 mila treni annui. Le performance del 2019 hanno riscontrato un piccolo miglioramento rispetto al 2018 (+0,25%).</a:t>
            </a:r>
            <a:endParaRPr lang="it-IT" sz="1600" b="0" dirty="0"/>
          </a:p>
        </p:txBody>
      </p:sp>
    </p:spTree>
    <p:extLst>
      <p:ext uri="{BB962C8B-B14F-4D97-AF65-F5344CB8AC3E}">
        <p14:creationId xmlns:p14="http://schemas.microsoft.com/office/powerpoint/2010/main" val="2557527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1738188" y="44624"/>
            <a:ext cx="8682682" cy="492443"/>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defTabSz="449263" fontAlgn="base">
              <a:spcBef>
                <a:spcPct val="0"/>
              </a:spcBef>
              <a:spcAft>
                <a:spcPct val="0"/>
              </a:spcAft>
              <a:buClr>
                <a:srgbClr val="000000"/>
              </a:buClr>
              <a:buSzPct val="100000"/>
            </a:pPr>
            <a:r>
              <a:rPr lang="it-IT" sz="2600" dirty="0" smtClean="0"/>
              <a:t>ANALISI DEI DATI DISAGGREGATI DEL TRAFFICO FERROVIARIO</a:t>
            </a:r>
            <a:endParaRPr lang="it-IT" sz="2600" dirty="0"/>
          </a:p>
        </p:txBody>
      </p:sp>
      <p:graphicFrame>
        <p:nvGraphicFramePr>
          <p:cNvPr id="4" name="Tabella 3"/>
          <p:cNvGraphicFramePr>
            <a:graphicFrameLocks noGrp="1"/>
          </p:cNvGraphicFramePr>
          <p:nvPr>
            <p:extLst>
              <p:ext uri="{D42A27DB-BD31-4B8C-83A1-F6EECF244321}">
                <p14:modId xmlns:p14="http://schemas.microsoft.com/office/powerpoint/2010/main" val="1069152959"/>
              </p:ext>
            </p:extLst>
          </p:nvPr>
        </p:nvGraphicFramePr>
        <p:xfrm>
          <a:off x="1553890" y="2140130"/>
          <a:ext cx="8964879" cy="4170053"/>
        </p:xfrm>
        <a:graphic>
          <a:graphicData uri="http://schemas.openxmlformats.org/drawingml/2006/table">
            <a:tbl>
              <a:tblPr/>
              <a:tblGrid>
                <a:gridCol w="2341148"/>
                <a:gridCol w="1351393"/>
                <a:gridCol w="1351393"/>
                <a:gridCol w="1351393"/>
                <a:gridCol w="1351393"/>
                <a:gridCol w="1218159"/>
              </a:tblGrid>
              <a:tr h="609773">
                <a:tc>
                  <a:txBody>
                    <a:bodyPr/>
                    <a:lstStyle/>
                    <a:p>
                      <a:pPr algn="ctr" fontAlgn="ctr"/>
                      <a:r>
                        <a:rPr lang="it-IT" sz="1600" b="0" i="0" u="none" strike="noStrike" dirty="0">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dirty="0">
                          <a:solidFill>
                            <a:srgbClr val="000000"/>
                          </a:solidFill>
                          <a:effectLst/>
                          <a:latin typeface="Calibri" panose="020F0502020204030204" pitchFamily="34" charset="0"/>
                        </a:rPr>
                        <a:t>Anno 2016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it-IT" sz="1600" b="1" i="0" u="none" strike="noStrike">
                          <a:solidFill>
                            <a:srgbClr val="000000"/>
                          </a:solidFill>
                          <a:effectLst/>
                          <a:latin typeface="Calibri" panose="020F0502020204030204" pitchFamily="34" charset="0"/>
                        </a:rPr>
                        <a:t>Anno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it-IT" sz="1600" b="1" i="0" u="none" strike="noStrike">
                          <a:solidFill>
                            <a:srgbClr val="000000"/>
                          </a:solidFill>
                          <a:effectLst/>
                          <a:latin typeface="Calibri" panose="020F0502020204030204" pitchFamily="34" charset="0"/>
                        </a:rPr>
                        <a:t>Anno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it-IT" sz="1600" b="1" i="0" u="none" strike="noStrike">
                          <a:solidFill>
                            <a:srgbClr val="000000"/>
                          </a:solidFill>
                          <a:effectLst/>
                          <a:latin typeface="Calibri" panose="020F0502020204030204" pitchFamily="34" charset="0"/>
                        </a:rPr>
                        <a:t>Anno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it-IT" sz="1600" b="1" i="0" u="none" strike="noStrike" dirty="0">
                          <a:solidFill>
                            <a:srgbClr val="000000"/>
                          </a:solidFill>
                          <a:effectLst/>
                          <a:latin typeface="Times New Roman" panose="02020603050405020304" pitchFamily="18" charset="0"/>
                        </a:rPr>
                        <a:t>∆</a:t>
                      </a:r>
                      <a:r>
                        <a:rPr lang="it-IT" sz="1600" b="1" i="0" u="none" strike="noStrike" dirty="0">
                          <a:solidFill>
                            <a:srgbClr val="000000"/>
                          </a:solidFill>
                          <a:effectLst/>
                          <a:latin typeface="Calibri" panose="020F0502020204030204" pitchFamily="34" charset="0"/>
                        </a:rPr>
                        <a:t> 19 - 18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1180204">
                <a:tc>
                  <a:txBody>
                    <a:bodyPr/>
                    <a:lstStyle/>
                    <a:p>
                      <a:pPr algn="ctr" fontAlgn="ctr"/>
                      <a:r>
                        <a:rPr lang="it-IT" sz="1600" b="0" i="0" u="none" strike="noStrike">
                          <a:solidFill>
                            <a:srgbClr val="000000"/>
                          </a:solidFill>
                          <a:effectLst/>
                          <a:latin typeface="Calibri" panose="020F0502020204030204" pitchFamily="34" charset="0"/>
                        </a:rPr>
                        <a:t>Totali Coppie treno del Quadrante Europa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8.114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8.129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7.938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7.957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6802">
                <a:tc>
                  <a:txBody>
                    <a:bodyPr/>
                    <a:lstStyle/>
                    <a:p>
                      <a:pPr algn="ctr" fontAlgn="ctr"/>
                      <a:r>
                        <a:rPr lang="it-IT" sz="1600" b="0" i="0" u="none" strike="noStrike">
                          <a:solidFill>
                            <a:srgbClr val="000000"/>
                          </a:solidFill>
                          <a:effectLst/>
                          <a:latin typeface="Calibri" panose="020F0502020204030204" pitchFamily="34" charset="0"/>
                        </a:rPr>
                        <a:t>Totali Coppie Combinato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6.726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6.754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6.768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7.051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+283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6802">
                <a:tc>
                  <a:txBody>
                    <a:bodyPr/>
                    <a:lstStyle/>
                    <a:p>
                      <a:pPr algn="ctr" fontAlgn="ctr"/>
                      <a:r>
                        <a:rPr lang="it-IT" sz="1600" b="0" i="0" u="none" strike="noStrike">
                          <a:solidFill>
                            <a:srgbClr val="000000"/>
                          </a:solidFill>
                          <a:effectLst/>
                          <a:latin typeface="Calibri" panose="020F0502020204030204" pitchFamily="34" charset="0"/>
                        </a:rPr>
                        <a:t>Totali Coppie "Auto"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1.213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1.144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-246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6472">
                <a:tc>
                  <a:txBody>
                    <a:bodyPr/>
                    <a:lstStyle/>
                    <a:p>
                      <a:pPr algn="ctr" fontAlgn="ctr"/>
                      <a:r>
                        <a:rPr lang="it-IT" sz="1600" b="0" i="0" u="none" strike="noStrike">
                          <a:solidFill>
                            <a:srgbClr val="000000"/>
                          </a:solidFill>
                          <a:effectLst/>
                          <a:latin typeface="Calibri" panose="020F0502020204030204" pitchFamily="34" charset="0"/>
                        </a:rPr>
                        <a:t>Totali Coppie del Convenzionale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176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panose="020F050202020403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1" i="0"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 Box 9"/>
          <p:cNvSpPr txBox="1">
            <a:spLocks noChangeArrowheads="1"/>
          </p:cNvSpPr>
          <p:nvPr/>
        </p:nvSpPr>
        <p:spPr bwMode="auto">
          <a:xfrm>
            <a:off x="1553890" y="1144375"/>
            <a:ext cx="8964879" cy="830997"/>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algn="just" defTabSz="449263" fontAlgn="base">
              <a:spcBef>
                <a:spcPct val="0"/>
              </a:spcBef>
              <a:spcAft>
                <a:spcPct val="0"/>
              </a:spcAft>
              <a:buClr>
                <a:srgbClr val="000000"/>
              </a:buClr>
              <a:buSzPct val="100000"/>
            </a:pPr>
            <a:r>
              <a:rPr lang="it-IT" sz="1600" b="0" dirty="0" smtClean="0"/>
              <a:t>Dall’analisi si evince che negli ultimi 4 anni è aumentato notevolmente il traffico combinato che è il </a:t>
            </a:r>
            <a:r>
              <a:rPr lang="it-IT" sz="1600" b="0" dirty="0">
                <a:latin typeface="Vrinda" panose="020B0502040204020203" pitchFamily="34" charset="0"/>
                <a:cs typeface="Times New Roman" panose="02020603050405020304" pitchFamily="18" charset="0"/>
              </a:rPr>
              <a:t>"</a:t>
            </a:r>
            <a:r>
              <a:rPr lang="it-IT" sz="1600" b="0" dirty="0" smtClean="0">
                <a:cs typeface="Times New Roman" panose="02020603050405020304" pitchFamily="18" charset="0"/>
              </a:rPr>
              <a:t>core business</a:t>
            </a:r>
            <a:r>
              <a:rPr lang="it-IT" sz="1600" b="0" dirty="0" smtClean="0">
                <a:latin typeface="Vrinda" panose="020B0502040204020203" pitchFamily="34" charset="0"/>
                <a:cs typeface="Vrinda" panose="020B0502040204020203" pitchFamily="34" charset="0"/>
              </a:rPr>
              <a:t>"</a:t>
            </a:r>
            <a:r>
              <a:rPr lang="it-IT" sz="1600" b="0" dirty="0" smtClean="0">
                <a:cs typeface="Times New Roman" panose="02020603050405020304" pitchFamily="18" charset="0"/>
              </a:rPr>
              <a:t> del Quadrante Europa. Diminuisce invece il settore automotive a causa di un calo della produzione tedesca che si è manifestata nel Quadrante Europa con una contrazione dei treni auto.</a:t>
            </a:r>
            <a:endParaRPr lang="it-IT" sz="1600" b="0" dirty="0"/>
          </a:p>
        </p:txBody>
      </p:sp>
    </p:spTree>
    <p:extLst>
      <p:ext uri="{BB962C8B-B14F-4D97-AF65-F5344CB8AC3E}">
        <p14:creationId xmlns:p14="http://schemas.microsoft.com/office/powerpoint/2010/main" val="2529593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40692" y="44624"/>
            <a:ext cx="7718854" cy="492443"/>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defTabSz="449263" fontAlgn="base">
              <a:spcBef>
                <a:spcPct val="0"/>
              </a:spcBef>
              <a:spcAft>
                <a:spcPct val="0"/>
              </a:spcAft>
              <a:buClr>
                <a:srgbClr val="000000"/>
              </a:buClr>
              <a:buSzPct val="100000"/>
            </a:pPr>
            <a:r>
              <a:rPr lang="it-IT" sz="2600" dirty="0" smtClean="0"/>
              <a:t>TRAFFICO COMBINATO E AUTOMOTIVE IN DETTAGLIO</a:t>
            </a:r>
            <a:endParaRPr lang="it-IT" sz="2600" dirty="0"/>
          </a:p>
        </p:txBody>
      </p:sp>
      <p:graphicFrame>
        <p:nvGraphicFramePr>
          <p:cNvPr id="4" name="Grafico 3"/>
          <p:cNvGraphicFramePr>
            <a:graphicFrameLocks/>
          </p:cNvGraphicFramePr>
          <p:nvPr>
            <p:extLst>
              <p:ext uri="{D42A27DB-BD31-4B8C-83A1-F6EECF244321}">
                <p14:modId xmlns:p14="http://schemas.microsoft.com/office/powerpoint/2010/main" val="641690941"/>
              </p:ext>
            </p:extLst>
          </p:nvPr>
        </p:nvGraphicFramePr>
        <p:xfrm>
          <a:off x="6179664" y="3286897"/>
          <a:ext cx="5666346" cy="2781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a:graphicFrameLocks/>
          </p:cNvGraphicFramePr>
          <p:nvPr>
            <p:extLst>
              <p:ext uri="{D42A27DB-BD31-4B8C-83A1-F6EECF244321}">
                <p14:modId xmlns:p14="http://schemas.microsoft.com/office/powerpoint/2010/main" val="3066992009"/>
              </p:ext>
            </p:extLst>
          </p:nvPr>
        </p:nvGraphicFramePr>
        <p:xfrm>
          <a:off x="207232" y="3286897"/>
          <a:ext cx="5666346" cy="2781686"/>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p:cNvSpPr txBox="1"/>
          <p:nvPr/>
        </p:nvSpPr>
        <p:spPr>
          <a:xfrm>
            <a:off x="1887108" y="2858530"/>
            <a:ext cx="2306594" cy="369332"/>
          </a:xfrm>
          <a:prstGeom prst="rect">
            <a:avLst/>
          </a:prstGeom>
          <a:noFill/>
        </p:spPr>
        <p:txBody>
          <a:bodyPr wrap="square" rtlCol="0">
            <a:spAutoFit/>
          </a:bodyPr>
          <a:lstStyle/>
          <a:p>
            <a:pPr>
              <a:lnSpc>
                <a:spcPct val="100000"/>
              </a:lnSpc>
            </a:pPr>
            <a:r>
              <a:rPr lang="it-IT" b="1" dirty="0" smtClean="0">
                <a:solidFill>
                  <a:srgbClr val="000000"/>
                </a:solidFill>
                <a:latin typeface="Calibri" panose="020F0502020204030204" pitchFamily="34" charset="0"/>
                <a:ea typeface="Tahoma" panose="020B0604030504040204" pitchFamily="34" charset="0"/>
                <a:cs typeface="Tahoma" panose="020B0604030504040204" pitchFamily="34" charset="0"/>
              </a:rPr>
              <a:t>Traffico Combinato QE</a:t>
            </a:r>
          </a:p>
        </p:txBody>
      </p:sp>
      <p:sp>
        <p:nvSpPr>
          <p:cNvPr id="7" name="CasellaDiTesto 6"/>
          <p:cNvSpPr txBox="1"/>
          <p:nvPr/>
        </p:nvSpPr>
        <p:spPr>
          <a:xfrm>
            <a:off x="8288228" y="2858530"/>
            <a:ext cx="1449217" cy="369332"/>
          </a:xfrm>
          <a:prstGeom prst="rect">
            <a:avLst/>
          </a:prstGeom>
          <a:noFill/>
        </p:spPr>
        <p:txBody>
          <a:bodyPr wrap="square" rtlCol="0">
            <a:spAutoFit/>
          </a:bodyPr>
          <a:lstStyle/>
          <a:p>
            <a:pPr algn="ctr">
              <a:lnSpc>
                <a:spcPct val="100000"/>
              </a:lnSpc>
            </a:pPr>
            <a:r>
              <a:rPr lang="it-IT" b="1" dirty="0" smtClean="0">
                <a:solidFill>
                  <a:srgbClr val="000000"/>
                </a:solidFill>
                <a:latin typeface="Calibri" panose="020F0502020204030204" pitchFamily="34" charset="0"/>
                <a:ea typeface="Tahoma" panose="020B0604030504040204" pitchFamily="34" charset="0"/>
                <a:cs typeface="Tahoma" panose="020B0604030504040204" pitchFamily="34" charset="0"/>
              </a:rPr>
              <a:t>Traffico Auto</a:t>
            </a:r>
          </a:p>
        </p:txBody>
      </p:sp>
      <p:sp>
        <p:nvSpPr>
          <p:cNvPr id="8" name="Text Box 9"/>
          <p:cNvSpPr txBox="1">
            <a:spLocks noChangeArrowheads="1"/>
          </p:cNvSpPr>
          <p:nvPr/>
        </p:nvSpPr>
        <p:spPr bwMode="auto">
          <a:xfrm>
            <a:off x="207232" y="1496483"/>
            <a:ext cx="11638778" cy="584775"/>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algn="just" defTabSz="449263" fontAlgn="base">
              <a:spcBef>
                <a:spcPct val="0"/>
              </a:spcBef>
              <a:spcAft>
                <a:spcPct val="0"/>
              </a:spcAft>
              <a:buClr>
                <a:srgbClr val="000000"/>
              </a:buClr>
              <a:buSzPct val="100000"/>
            </a:pPr>
            <a:r>
              <a:rPr lang="it-IT" sz="1600" b="0" dirty="0" smtClean="0"/>
              <a:t>Dai grafici è possibile avere una panoramica più accurata di ciò che si era precedentemente visto, mettendo a confronto gli ultimi 9 anni di attività dell’interporto Quadrante Europa.</a:t>
            </a:r>
            <a:endParaRPr lang="it-IT" sz="1600" b="0" dirty="0"/>
          </a:p>
        </p:txBody>
      </p:sp>
      <p:cxnSp>
        <p:nvCxnSpPr>
          <p:cNvPr id="6" name="Connettore 2 5"/>
          <p:cNvCxnSpPr/>
          <p:nvPr/>
        </p:nvCxnSpPr>
        <p:spPr bwMode="auto">
          <a:xfrm flipV="1">
            <a:off x="5453449" y="2496065"/>
            <a:ext cx="420129" cy="996778"/>
          </a:xfrm>
          <a:prstGeom prst="straightConnector1">
            <a:avLst/>
          </a:prstGeom>
          <a:solidFill>
            <a:srgbClr val="00B8FF"/>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Rettangolo 11"/>
          <p:cNvSpPr/>
          <p:nvPr/>
        </p:nvSpPr>
        <p:spPr bwMode="auto">
          <a:xfrm>
            <a:off x="207232" y="2254253"/>
            <a:ext cx="11638778" cy="24181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64000"/>
              </a:lnSpc>
              <a:spcBef>
                <a:spcPct val="0"/>
              </a:spcBef>
              <a:spcAft>
                <a:spcPct val="0"/>
              </a:spcAft>
              <a:buClr>
                <a:srgbClr val="000000"/>
              </a:buClr>
              <a:buSzPct val="100000"/>
              <a:buFont typeface="Times New Roman" charset="0"/>
              <a:buNone/>
              <a:tabLst/>
            </a:pPr>
            <a:r>
              <a:rPr kumimoji="0" lang="it-IT" sz="2050" b="1" i="0" u="none" strike="noStrike" cap="none" normalizeH="0" baseline="0" dirty="0" smtClean="0">
                <a:ln>
                  <a:noFill/>
                </a:ln>
                <a:solidFill>
                  <a:srgbClr val="FF0000"/>
                </a:solidFill>
                <a:effectLst/>
                <a:latin typeface="Calibri" panose="020F0502020204030204" pitchFamily="34" charset="0"/>
                <a:ea typeface="ＭＳ Ｐゴシック" charset="0"/>
                <a:cs typeface="Lucida Sans Unicode" charset="0"/>
              </a:rPr>
              <a:t>ANNO</a:t>
            </a:r>
            <a:r>
              <a:rPr kumimoji="0" lang="it-IT" sz="2050" b="1" i="0" u="none" strike="noStrike" cap="none" normalizeH="0" dirty="0" smtClean="0">
                <a:ln>
                  <a:noFill/>
                </a:ln>
                <a:solidFill>
                  <a:srgbClr val="FF0000"/>
                </a:solidFill>
                <a:effectLst/>
                <a:latin typeface="Calibri" panose="020F0502020204030204" pitchFamily="34" charset="0"/>
                <a:ea typeface="ＭＳ Ｐゴシック" charset="0"/>
                <a:cs typeface="Lucida Sans Unicode" charset="0"/>
              </a:rPr>
              <a:t> 2019: RECORD STORICO ASSOLUTO DEL TRAFFICO COMBINATO CON 14.102 TRENI (7.051 COPPIE)</a:t>
            </a:r>
            <a:endParaRPr kumimoji="0" lang="it-IT" sz="2050" b="1" i="0" u="none" strike="noStrike" cap="none" normalizeH="0" baseline="0" dirty="0">
              <a:ln>
                <a:noFill/>
              </a:ln>
              <a:solidFill>
                <a:srgbClr val="FF0000"/>
              </a:solidFill>
              <a:effectLst/>
              <a:latin typeface="Calibri" panose="020F0502020204030204" pitchFamily="34" charset="0"/>
              <a:ea typeface="ＭＳ Ｐゴシック" charset="0"/>
              <a:cs typeface="Lucida Sans Unicode" charset="0"/>
            </a:endParaRPr>
          </a:p>
        </p:txBody>
      </p:sp>
    </p:spTree>
    <p:extLst>
      <p:ext uri="{BB962C8B-B14F-4D97-AF65-F5344CB8AC3E}">
        <p14:creationId xmlns:p14="http://schemas.microsoft.com/office/powerpoint/2010/main" val="3869069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40692" y="44624"/>
            <a:ext cx="7718854" cy="492443"/>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defTabSz="449263" fontAlgn="base">
              <a:spcBef>
                <a:spcPct val="0"/>
              </a:spcBef>
              <a:spcAft>
                <a:spcPct val="0"/>
              </a:spcAft>
              <a:buClr>
                <a:srgbClr val="000000"/>
              </a:buClr>
              <a:buSzPct val="100000"/>
            </a:pPr>
            <a:r>
              <a:rPr lang="it-IT" sz="2600" dirty="0" smtClean="0"/>
              <a:t>TRAFFICO COMBINATO E AUTOMOTIVE A CONFRONTO</a:t>
            </a:r>
            <a:endParaRPr lang="it-IT" sz="2600" dirty="0"/>
          </a:p>
        </p:txBody>
      </p:sp>
      <p:sp>
        <p:nvSpPr>
          <p:cNvPr id="2" name="CasellaDiTesto 1"/>
          <p:cNvSpPr txBox="1"/>
          <p:nvPr/>
        </p:nvSpPr>
        <p:spPr>
          <a:xfrm>
            <a:off x="3900938" y="2165320"/>
            <a:ext cx="4398362" cy="369332"/>
          </a:xfrm>
          <a:prstGeom prst="rect">
            <a:avLst/>
          </a:prstGeom>
          <a:noFill/>
        </p:spPr>
        <p:txBody>
          <a:bodyPr wrap="square" rtlCol="0">
            <a:spAutoFit/>
          </a:bodyPr>
          <a:lstStyle/>
          <a:p>
            <a:r>
              <a:rPr lang="it-IT" b="1" dirty="0">
                <a:solidFill>
                  <a:srgbClr val="000000"/>
                </a:solidFill>
                <a:latin typeface="Calibri" panose="020F0502020204030204" pitchFamily="34" charset="0"/>
                <a:ea typeface="Tahoma" panose="020B0604030504040204" pitchFamily="34" charset="0"/>
                <a:cs typeface="Tahoma" panose="020B0604030504040204" pitchFamily="34" charset="0"/>
              </a:rPr>
              <a:t>Traffico </a:t>
            </a:r>
            <a:r>
              <a:rPr lang="it-IT" b="1" dirty="0" smtClean="0">
                <a:solidFill>
                  <a:srgbClr val="000000"/>
                </a:solidFill>
                <a:latin typeface="Calibri" panose="020F0502020204030204" pitchFamily="34" charset="0"/>
                <a:ea typeface="Tahoma" panose="020B0604030504040204" pitchFamily="34" charset="0"/>
                <a:cs typeface="Tahoma" panose="020B0604030504040204" pitchFamily="34" charset="0"/>
              </a:rPr>
              <a:t>Combinato – Automotive TOTALE QE</a:t>
            </a:r>
            <a:endParaRPr lang="it-IT" b="1" dirty="0">
              <a:solidFill>
                <a:srgbClr val="000000"/>
              </a:solidFill>
              <a:latin typeface="Calibri" panose="020F0502020204030204" pitchFamily="34" charset="0"/>
              <a:ea typeface="Tahoma" panose="020B0604030504040204" pitchFamily="34" charset="0"/>
              <a:cs typeface="Tahoma" panose="020B0604030504040204" pitchFamily="34" charset="0"/>
            </a:endParaRPr>
          </a:p>
        </p:txBody>
      </p:sp>
      <p:sp>
        <p:nvSpPr>
          <p:cNvPr id="8" name="Text Box 9"/>
          <p:cNvSpPr txBox="1">
            <a:spLocks noChangeArrowheads="1"/>
          </p:cNvSpPr>
          <p:nvPr/>
        </p:nvSpPr>
        <p:spPr bwMode="auto">
          <a:xfrm>
            <a:off x="1285102" y="1051633"/>
            <a:ext cx="9158221" cy="1077218"/>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algn="just" defTabSz="449263" fontAlgn="base">
              <a:spcBef>
                <a:spcPct val="0"/>
              </a:spcBef>
              <a:spcAft>
                <a:spcPct val="0"/>
              </a:spcAft>
              <a:buClr>
                <a:srgbClr val="000000"/>
              </a:buClr>
              <a:buSzPct val="100000"/>
            </a:pPr>
            <a:r>
              <a:rPr lang="it-IT" sz="1600" b="0" dirty="0" smtClean="0"/>
              <a:t>Il confronto tra le due tipologie di traffico mette in evidenza la continua crescita del traffico combinato in concomitanza con la diminuzione dei treni auto dopo il florido triennio 2015-2017. Come detto in precedenza, il traffico Combinato rappresenta l’attività principale dei terminal di Quadrante Europa, tipologia di traffico che genera una maggiore redditività. </a:t>
            </a:r>
            <a:endParaRPr lang="it-IT" sz="1600" b="0" dirty="0"/>
          </a:p>
        </p:txBody>
      </p:sp>
      <p:graphicFrame>
        <p:nvGraphicFramePr>
          <p:cNvPr id="10" name="Grafico 9"/>
          <p:cNvGraphicFramePr>
            <a:graphicFrameLocks/>
          </p:cNvGraphicFramePr>
          <p:nvPr>
            <p:extLst>
              <p:ext uri="{D42A27DB-BD31-4B8C-83A1-F6EECF244321}">
                <p14:modId xmlns:p14="http://schemas.microsoft.com/office/powerpoint/2010/main" val="906965697"/>
              </p:ext>
            </p:extLst>
          </p:nvPr>
        </p:nvGraphicFramePr>
        <p:xfrm>
          <a:off x="1285102" y="2561963"/>
          <a:ext cx="9158221" cy="3756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3007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40692" y="44624"/>
            <a:ext cx="7718854" cy="492443"/>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defTabSz="449263" fontAlgn="base">
              <a:spcBef>
                <a:spcPct val="0"/>
              </a:spcBef>
              <a:spcAft>
                <a:spcPct val="0"/>
              </a:spcAft>
              <a:buClr>
                <a:srgbClr val="000000"/>
              </a:buClr>
              <a:buSzPct val="100000"/>
            </a:pPr>
            <a:r>
              <a:rPr lang="it-IT" sz="2600" dirty="0" smtClean="0"/>
              <a:t>LE DESTINAZIONI DEL QUADRANTE EUROPA</a:t>
            </a:r>
            <a:endParaRPr lang="it-IT" sz="2600" dirty="0"/>
          </a:p>
        </p:txBody>
      </p:sp>
      <p:sp>
        <p:nvSpPr>
          <p:cNvPr id="8" name="Text Box 9"/>
          <p:cNvSpPr txBox="1">
            <a:spLocks noChangeArrowheads="1"/>
          </p:cNvSpPr>
          <p:nvPr/>
        </p:nvSpPr>
        <p:spPr bwMode="auto">
          <a:xfrm>
            <a:off x="6944497" y="1749637"/>
            <a:ext cx="4942703" cy="4401205"/>
          </a:xfrm>
          <a:prstGeom prst="rect">
            <a:avLst/>
          </a:prstGeom>
          <a:noFill/>
          <a:extLst/>
        </p:spPr>
        <p:txBody>
          <a:bodyPr wrap="square" rtlCol="0">
            <a:spAutoFit/>
          </a:bodyPr>
          <a:lstStyle>
            <a:defPPr>
              <a:defRPr lang="en-GB"/>
            </a:defPPr>
            <a:lvl1pPr algn="ctr">
              <a:lnSpc>
                <a:spcPct val="100000"/>
              </a:lnSpc>
              <a:defRPr sz="2800" b="1">
                <a:solidFill>
                  <a:srgbClr val="000000"/>
                </a:solidFill>
                <a:latin typeface="Calibri" panose="020F0502020204030204" pitchFamily="34" charset="0"/>
                <a:ea typeface="Tahoma" panose="020B0604030504040204" pitchFamily="34" charset="0"/>
                <a:cs typeface="Tahoma" panose="020B0604030504040204" pitchFamily="34" charset="0"/>
              </a:defRPr>
            </a:lvl1pPr>
          </a:lstStyle>
          <a:p>
            <a:pPr algn="just" defTabSz="449263" fontAlgn="base">
              <a:spcBef>
                <a:spcPct val="0"/>
              </a:spcBef>
              <a:spcAft>
                <a:spcPct val="0"/>
              </a:spcAft>
              <a:buClr>
                <a:srgbClr val="000000"/>
              </a:buClr>
              <a:buSzPct val="100000"/>
            </a:pPr>
            <a:r>
              <a:rPr lang="it-IT" sz="2000" b="0" dirty="0" smtClean="0"/>
              <a:t>Il grafico conferma l’andamento degli anni passati dove la Germania la fa da padrone. Il Quadrante Europa si conferma come nodo </a:t>
            </a:r>
            <a:r>
              <a:rPr lang="it-IT" sz="2000" b="0" dirty="0">
                <a:latin typeface="Vrinda" panose="020B0502040204020203" pitchFamily="34" charset="0"/>
                <a:cs typeface="Times New Roman" panose="02020603050405020304" pitchFamily="18" charset="0"/>
              </a:rPr>
              <a:t>"</a:t>
            </a:r>
            <a:r>
              <a:rPr lang="it-IT" sz="2000" b="0" dirty="0" smtClean="0">
                <a:latin typeface="Vrinda" panose="020B0502040204020203" pitchFamily="34" charset="0"/>
                <a:cs typeface="Times New Roman" panose="02020603050405020304" pitchFamily="18" charset="0"/>
              </a:rPr>
              <a:t>nord Europeo</a:t>
            </a:r>
            <a:r>
              <a:rPr lang="it-IT" sz="2000" b="0" dirty="0">
                <a:latin typeface="Vrinda" panose="020B0502040204020203" pitchFamily="34" charset="0"/>
                <a:cs typeface="Vrinda" panose="020B0502040204020203" pitchFamily="34" charset="0"/>
              </a:rPr>
              <a:t>"</a:t>
            </a:r>
            <a:r>
              <a:rPr lang="it-IT" sz="2000" b="0" dirty="0" smtClean="0">
                <a:latin typeface="Vrinda" panose="020B0502040204020203" pitchFamily="34" charset="0"/>
                <a:cs typeface="Vrinda" panose="020B0502040204020203" pitchFamily="34" charset="0"/>
              </a:rPr>
              <a:t> dato che più dell’80% dei traffici proviene e riparte per queste destinazioni, transitando per il valico del Brennero.</a:t>
            </a:r>
            <a:r>
              <a:rPr lang="it-IT" sz="2000" b="0" dirty="0" smtClean="0"/>
              <a:t> Una particolare menzione merita il mercato domestico che è cresciuto nel 2019, dimostrando la forte spinta che stanno dando gli operatori nazionali del settore verso il traffico intermodale. Si confermano anche nel 2019 le 9 imprese ferroviarie operanti nel Quadrante Europa che hanno acquisito 194 tracce ferroviarie su base settimanale.</a:t>
            </a:r>
            <a:endParaRPr lang="it-IT" sz="2000" b="0" dirty="0"/>
          </a:p>
        </p:txBody>
      </p:sp>
      <p:graphicFrame>
        <p:nvGraphicFramePr>
          <p:cNvPr id="10" name="Grafico 9"/>
          <p:cNvGraphicFramePr>
            <a:graphicFrameLocks/>
          </p:cNvGraphicFramePr>
          <p:nvPr>
            <p:extLst>
              <p:ext uri="{D42A27DB-BD31-4B8C-83A1-F6EECF244321}">
                <p14:modId xmlns:p14="http://schemas.microsoft.com/office/powerpoint/2010/main" val="373444101"/>
              </p:ext>
            </p:extLst>
          </p:nvPr>
        </p:nvGraphicFramePr>
        <p:xfrm>
          <a:off x="0" y="1611853"/>
          <a:ext cx="6944497" cy="467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431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flipH="1">
            <a:off x="5738328" y="3332681"/>
            <a:ext cx="6453672" cy="0"/>
          </a:xfrm>
          <a:prstGeom prst="line">
            <a:avLst/>
          </a:prstGeom>
          <a:noFill/>
          <a:ln w="38100" cap="flat" cmpd="sng" algn="ctr">
            <a:solidFill>
              <a:srgbClr val="005E2B"/>
            </a:solidFill>
            <a:prstDash val="solid"/>
            <a:miter lim="800000"/>
          </a:ln>
          <a:effectLst/>
        </p:spPr>
      </p:cxnSp>
      <p:sp>
        <p:nvSpPr>
          <p:cNvPr id="7" name="Sottotitolo 2"/>
          <p:cNvSpPr txBox="1">
            <a:spLocks/>
          </p:cNvSpPr>
          <p:nvPr/>
        </p:nvSpPr>
        <p:spPr>
          <a:xfrm>
            <a:off x="5738328" y="3499401"/>
            <a:ext cx="6438121"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it-IT" sz="4000" i="1" dirty="0" smtClean="0">
                <a:solidFill>
                  <a:sysClr val="windowText" lastClr="000000"/>
                </a:solidFill>
                <a:latin typeface="Monotype Corsiva" panose="03010101010201010101" pitchFamily="66" charset="0"/>
                <a:cs typeface="MoolBoran" panose="020B0100010101010101" pitchFamily="34" charset="0"/>
              </a:rPr>
              <a:t>Grazie per l’attenzione</a:t>
            </a:r>
          </a:p>
          <a:p>
            <a:pPr>
              <a:defRPr/>
            </a:pPr>
            <a:endParaRPr lang="it-IT" dirty="0">
              <a:solidFill>
                <a:sysClr val="windowText" lastClr="000000"/>
              </a:solidFill>
              <a:latin typeface="Calibri" panose="020F0502020204030204"/>
            </a:endParaRPr>
          </a:p>
        </p:txBody>
      </p:sp>
    </p:spTree>
    <p:extLst>
      <p:ext uri="{BB962C8B-B14F-4D97-AF65-F5344CB8AC3E}">
        <p14:creationId xmlns:p14="http://schemas.microsoft.com/office/powerpoint/2010/main" val="1236808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truttura predefinita">
  <a:themeElements>
    <a:clrScheme name="Personalizzato 2">
      <a:dk1>
        <a:srgbClr val="FFFFFF"/>
      </a:dk1>
      <a:lt1>
        <a:srgbClr val="FFFFFF"/>
      </a:lt1>
      <a:dk2>
        <a:srgbClr val="FFFFFF"/>
      </a:dk2>
      <a:lt2>
        <a:srgbClr val="00B050"/>
      </a:lt2>
      <a:accent1>
        <a:srgbClr val="FFFFFF"/>
      </a:accent1>
      <a:accent2>
        <a:srgbClr val="BCFFDA"/>
      </a:accent2>
      <a:accent3>
        <a:srgbClr val="FFFFFF"/>
      </a:accent3>
      <a:accent4>
        <a:srgbClr val="00DD63"/>
      </a:accent4>
      <a:accent5>
        <a:srgbClr val="00DD63"/>
      </a:accent5>
      <a:accent6>
        <a:srgbClr val="00DD63"/>
      </a:accent6>
      <a:hlink>
        <a:srgbClr val="D25814"/>
      </a:hlink>
      <a:folHlink>
        <a:srgbClr val="849A0A"/>
      </a:folHlink>
    </a:clrScheme>
    <a:fontScheme name="Struttura predefinita">
      <a:majorFont>
        <a:latin typeface="Times New Roman"/>
        <a:ea typeface="ＭＳ Ｐゴシック"/>
        <a:cs typeface="Lucida Sans Unicode"/>
      </a:majorFont>
      <a:minorFont>
        <a:latin typeface="Times New Roman"/>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lnDef>
    <a:txDef>
      <a:spPr>
        <a:noFill/>
      </a:spPr>
      <a:bodyPr wrap="square" rtlCol="0">
        <a:spAutoFit/>
      </a:bodyPr>
      <a:lstStyle>
        <a:defPPr>
          <a:lnSpc>
            <a:spcPct val="100000"/>
          </a:lnSpc>
          <a:defRPr dirty="0" smtClean="0">
            <a:solidFill>
              <a:srgbClr val="000000"/>
            </a:solidFill>
            <a:latin typeface="Calibri" panose="020F0502020204030204" pitchFamily="34" charset="0"/>
            <a:ea typeface="Tahoma" panose="020B0604030504040204" pitchFamily="34" charset="0"/>
            <a:cs typeface="Tahoma" panose="020B0604030504040204" pitchFamily="34" charset="0"/>
          </a:defRPr>
        </a:defPPr>
      </a:lstStyle>
    </a:tx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ruttura predefinita">
  <a:themeElements>
    <a:clrScheme name="Personalizzato 2">
      <a:dk1>
        <a:srgbClr val="FFFFFF"/>
      </a:dk1>
      <a:lt1>
        <a:srgbClr val="FFFFFF"/>
      </a:lt1>
      <a:dk2>
        <a:srgbClr val="FFFFFF"/>
      </a:dk2>
      <a:lt2>
        <a:srgbClr val="00B050"/>
      </a:lt2>
      <a:accent1>
        <a:srgbClr val="FFFFFF"/>
      </a:accent1>
      <a:accent2>
        <a:srgbClr val="BCFFDA"/>
      </a:accent2>
      <a:accent3>
        <a:srgbClr val="FFFFFF"/>
      </a:accent3>
      <a:accent4>
        <a:srgbClr val="00DD63"/>
      </a:accent4>
      <a:accent5>
        <a:srgbClr val="00DD63"/>
      </a:accent5>
      <a:accent6>
        <a:srgbClr val="00DD63"/>
      </a:accent6>
      <a:hlink>
        <a:srgbClr val="D25814"/>
      </a:hlink>
      <a:folHlink>
        <a:srgbClr val="849A0A"/>
      </a:folHlink>
    </a:clrScheme>
    <a:fontScheme name="Struttura predefinita">
      <a:majorFont>
        <a:latin typeface="Times New Roman"/>
        <a:ea typeface="ＭＳ Ｐゴシック"/>
        <a:cs typeface="Lucida Sans Unicode"/>
      </a:majorFont>
      <a:minorFont>
        <a:latin typeface="Times New Roman"/>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lnDef>
    <a:txDef>
      <a:spPr>
        <a:noFill/>
      </a:spPr>
      <a:bodyPr wrap="square" rtlCol="0">
        <a:spAutoFit/>
      </a:bodyPr>
      <a:lstStyle>
        <a:defPPr>
          <a:lnSpc>
            <a:spcPct val="100000"/>
          </a:lnSpc>
          <a:defRPr dirty="0" smtClean="0">
            <a:solidFill>
              <a:srgbClr val="000000"/>
            </a:solidFill>
            <a:latin typeface="Calibri" panose="020F0502020204030204" pitchFamily="34" charset="0"/>
            <a:ea typeface="Tahoma" panose="020B0604030504040204" pitchFamily="34" charset="0"/>
            <a:cs typeface="Tahoma" panose="020B0604030504040204" pitchFamily="34" charset="0"/>
          </a:defRPr>
        </a:defPPr>
      </a:lstStyle>
    </a:tx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Personalizzato 2">
      <a:dk1>
        <a:srgbClr val="FFFFFF"/>
      </a:dk1>
      <a:lt1>
        <a:srgbClr val="FFFFFF"/>
      </a:lt1>
      <a:dk2>
        <a:srgbClr val="FFFFFF"/>
      </a:dk2>
      <a:lt2>
        <a:srgbClr val="00B050"/>
      </a:lt2>
      <a:accent1>
        <a:srgbClr val="FFFFFF"/>
      </a:accent1>
      <a:accent2>
        <a:srgbClr val="BCFFDA"/>
      </a:accent2>
      <a:accent3>
        <a:srgbClr val="FFFFFF"/>
      </a:accent3>
      <a:accent4>
        <a:srgbClr val="00DD63"/>
      </a:accent4>
      <a:accent5>
        <a:srgbClr val="00DD63"/>
      </a:accent5>
      <a:accent6>
        <a:srgbClr val="00DD63"/>
      </a:accent6>
      <a:hlink>
        <a:srgbClr val="D25814"/>
      </a:hlink>
      <a:folHlink>
        <a:srgbClr val="849A0A"/>
      </a:folHlink>
    </a:clrScheme>
    <a:fontScheme name="Struttura predefinita">
      <a:majorFont>
        <a:latin typeface="Times New Roman"/>
        <a:ea typeface="ＭＳ Ｐゴシック"/>
        <a:cs typeface="Lucida Sans Unicode"/>
      </a:majorFont>
      <a:minorFont>
        <a:latin typeface="Times New Roman"/>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lnDef>
    <a:txDef>
      <a:spPr>
        <a:noFill/>
      </a:spPr>
      <a:bodyPr wrap="square" rtlCol="0">
        <a:spAutoFit/>
      </a:bodyPr>
      <a:lstStyle>
        <a:defPPr>
          <a:lnSpc>
            <a:spcPct val="100000"/>
          </a:lnSpc>
          <a:defRPr dirty="0" smtClean="0">
            <a:solidFill>
              <a:srgbClr val="000000"/>
            </a:solidFill>
            <a:latin typeface="Calibri" panose="020F0502020204030204" pitchFamily="34" charset="0"/>
            <a:ea typeface="Tahoma" panose="020B0604030504040204" pitchFamily="34" charset="0"/>
            <a:cs typeface="Tahoma" panose="020B0604030504040204" pitchFamily="34" charset="0"/>
          </a:defRPr>
        </a:defPPr>
      </a:lstStyle>
    </a:tx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456</TotalTime>
  <Words>494</Words>
  <Application>Microsoft Office PowerPoint</Application>
  <PresentationFormat>Widescreen</PresentationFormat>
  <Paragraphs>125</Paragraphs>
  <Slides>7</Slides>
  <Notes>0</Notes>
  <HiddenSlides>0</HiddenSlides>
  <MMClips>0</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7</vt:i4>
      </vt:variant>
    </vt:vector>
  </HeadingPairs>
  <TitlesOfParts>
    <vt:vector size="20" baseType="lpstr">
      <vt:lpstr>ＭＳ Ｐゴシック</vt:lpstr>
      <vt:lpstr>Arial</vt:lpstr>
      <vt:lpstr>Bookman Old Style</vt:lpstr>
      <vt:lpstr>Calibri</vt:lpstr>
      <vt:lpstr>Lucida Sans Unicode</vt:lpstr>
      <vt:lpstr>Monotype Corsiva</vt:lpstr>
      <vt:lpstr>MoolBoran</vt:lpstr>
      <vt:lpstr>Tahoma</vt:lpstr>
      <vt:lpstr>Times New Roman</vt:lpstr>
      <vt:lpstr>Vrinda</vt:lpstr>
      <vt:lpstr>Struttura predefinita</vt:lpstr>
      <vt:lpstr>3_Struttura predefinita</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Zailog</dc:creator>
  <cp:lastModifiedBy>Zailog</cp:lastModifiedBy>
  <cp:revision>31</cp:revision>
  <cp:lastPrinted>2020-02-14T08:40:49Z</cp:lastPrinted>
  <dcterms:created xsi:type="dcterms:W3CDTF">2020-02-11T09:25:46Z</dcterms:created>
  <dcterms:modified xsi:type="dcterms:W3CDTF">2020-02-14T08:53:05Z</dcterms:modified>
</cp:coreProperties>
</file>